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57" r:id="rId3"/>
    <p:sldId id="258" r:id="rId4"/>
    <p:sldId id="260" r:id="rId5"/>
    <p:sldId id="261" r:id="rId6"/>
    <p:sldId id="262" r:id="rId7"/>
    <p:sldId id="265" r:id="rId8"/>
    <p:sldId id="267" r:id="rId9"/>
    <p:sldId id="269" r:id="rId10"/>
    <p:sldId id="270" r:id="rId11"/>
    <p:sldId id="271" r:id="rId12"/>
    <p:sldId id="272" r:id="rId13"/>
    <p:sldId id="273" r:id="rId14"/>
    <p:sldId id="275" r:id="rId15"/>
    <p:sldId id="276" r:id="rId16"/>
    <p:sldId id="277" r:id="rId17"/>
    <p:sldId id="278" r:id="rId18"/>
    <p:sldId id="274" r:id="rId19"/>
    <p:sldId id="279" r:id="rId20"/>
    <p:sldId id="281" r:id="rId21"/>
    <p:sldId id="280" r:id="rId22"/>
    <p:sldId id="282" r:id="rId23"/>
    <p:sldId id="294" r:id="rId24"/>
    <p:sldId id="306" r:id="rId25"/>
    <p:sldId id="292" r:id="rId26"/>
    <p:sldId id="289" r:id="rId27"/>
    <p:sldId id="290" r:id="rId28"/>
    <p:sldId id="293" r:id="rId29"/>
    <p:sldId id="283" r:id="rId30"/>
    <p:sldId id="284" r:id="rId31"/>
    <p:sldId id="291" r:id="rId32"/>
    <p:sldId id="285" r:id="rId33"/>
    <p:sldId id="295" r:id="rId34"/>
    <p:sldId id="297" r:id="rId35"/>
    <p:sldId id="298" r:id="rId36"/>
    <p:sldId id="300" r:id="rId37"/>
    <p:sldId id="301" r:id="rId38"/>
    <p:sldId id="302" r:id="rId39"/>
    <p:sldId id="303" r:id="rId40"/>
    <p:sldId id="304" r:id="rId41"/>
    <p:sldId id="305" r:id="rId42"/>
    <p:sldId id="286" r:id="rId43"/>
    <p:sldId id="287" r:id="rId44"/>
    <p:sldId id="288" r:id="rId45"/>
    <p:sldId id="307" r:id="rId46"/>
    <p:sldId id="308" r:id="rId47"/>
    <p:sldId id="309" r:id="rId4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p:cViewPr varScale="1">
        <p:scale>
          <a:sx n="101" d="100"/>
          <a:sy n="101" d="100"/>
        </p:scale>
        <p:origin x="-26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95599A-72AB-431F-B7F3-C8DE78A83752}" type="datetimeFigureOut">
              <a:rPr lang="ru-RU" smtClean="0"/>
              <a:t>20.02.2014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C1EAE7-8209-4AE6-9C63-BC038A7671F2}" type="slidenum">
              <a:rPr lang="ru-RU" smtClean="0"/>
              <a:t>‹#›</a:t>
            </a:fld>
            <a:endParaRPr lang="ru-RU"/>
          </a:p>
        </p:txBody>
      </p:sp>
    </p:spTree>
    <p:extLst>
      <p:ext uri="{BB962C8B-B14F-4D97-AF65-F5344CB8AC3E}">
        <p14:creationId xmlns:p14="http://schemas.microsoft.com/office/powerpoint/2010/main" val="177691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Заметки 2"/>
          <p:cNvSpPr txBox="1">
            <a:spLocks noGrp="1"/>
          </p:cNvSpPr>
          <p:nvPr>
            <p:ph type="body" sz="quarter" idx="1"/>
          </p:nvPr>
        </p:nvSpPr>
        <p:spPr>
          <a:xfrm>
            <a:off x="685800" y="4343400"/>
            <a:ext cx="5486400" cy="477054"/>
          </a:xfrm>
        </p:spPr>
        <p:txBody>
          <a:bodyPr>
            <a:spAutoFit/>
          </a:bodyPr>
          <a:lstStyle/>
          <a:p>
            <a:endParaRPr lang="ru-RU" sz="2500">
              <a:latin typeface="Liberation Sans" pitchFamily="18"/>
            </a:endParaRPr>
          </a:p>
        </p:txBody>
      </p:sp>
    </p:spTree>
    <p:extLst>
      <p:ext uri="{BB962C8B-B14F-4D97-AF65-F5344CB8AC3E}">
        <p14:creationId xmlns:p14="http://schemas.microsoft.com/office/powerpoint/2010/main" val="176953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Заметки 2"/>
          <p:cNvSpPr txBox="1">
            <a:spLocks noGrp="1"/>
          </p:cNvSpPr>
          <p:nvPr>
            <p:ph type="body" sz="quarter" idx="1"/>
          </p:nvPr>
        </p:nvSpPr>
        <p:spPr>
          <a:xfrm>
            <a:off x="685800" y="4343400"/>
            <a:ext cx="5486400" cy="477054"/>
          </a:xfrm>
        </p:spPr>
        <p:txBody>
          <a:bodyPr>
            <a:spAutoFit/>
          </a:bodyPr>
          <a:lstStyle/>
          <a:p>
            <a:endParaRPr lang="ru-RU" sz="2500">
              <a:latin typeface="Liberation Sans" pitchFamily="18"/>
            </a:endParaRPr>
          </a:p>
        </p:txBody>
      </p:sp>
    </p:spTree>
    <p:extLst>
      <p:ext uri="{BB962C8B-B14F-4D97-AF65-F5344CB8AC3E}">
        <p14:creationId xmlns:p14="http://schemas.microsoft.com/office/powerpoint/2010/main" val="273741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ru-RU" smtClean="0"/>
              <a:t>Образец заголовка</a:t>
            </a:r>
            <a:endParaRPr kumimoji="0" lang="en-US"/>
          </a:p>
        </p:txBody>
      </p:sp>
      <p:sp>
        <p:nvSpPr>
          <p:cNvPr id="28" name="Дата 27"/>
          <p:cNvSpPr>
            <a:spLocks noGrp="1"/>
          </p:cNvSpPr>
          <p:nvPr>
            <p:ph type="dt" sz="half" idx="10"/>
          </p:nvPr>
        </p:nvSpPr>
        <p:spPr/>
        <p:txBody>
          <a:bodyPr/>
          <a:lstStyle/>
          <a:p>
            <a:fld id="{2A9E476D-D334-443C-96A8-D6B38F9BC205}" type="datetimeFigureOut">
              <a:rPr lang="ru-RU" smtClean="0"/>
              <a:t>20.02.2014</a:t>
            </a:fld>
            <a:endParaRPr lang="ru-RU"/>
          </a:p>
        </p:txBody>
      </p:sp>
      <p:sp>
        <p:nvSpPr>
          <p:cNvPr id="17" name="Нижний колонтитул 16"/>
          <p:cNvSpPr>
            <a:spLocks noGrp="1"/>
          </p:cNvSpPr>
          <p:nvPr>
            <p:ph type="ftr" sz="quarter" idx="11"/>
          </p:nvPr>
        </p:nvSpPr>
        <p:spPr/>
        <p:txBody>
          <a:bodyPr/>
          <a:lstStyle/>
          <a:p>
            <a:endParaRPr lang="ru-RU"/>
          </a:p>
        </p:txBody>
      </p:sp>
      <p:sp>
        <p:nvSpPr>
          <p:cNvPr id="29" name="Номер слайда 28"/>
          <p:cNvSpPr>
            <a:spLocks noGrp="1"/>
          </p:cNvSpPr>
          <p:nvPr>
            <p:ph type="sldNum" sz="quarter" idx="12"/>
          </p:nvPr>
        </p:nvSpPr>
        <p:spPr/>
        <p:txBody>
          <a:bodyPr/>
          <a:lstStyle/>
          <a:p>
            <a:fld id="{A4878FB0-901F-48E9-8398-025BBF101BD3}" type="slidenum">
              <a:rPr lang="ru-RU" smtClean="0"/>
              <a:t>‹#›</a:t>
            </a:fld>
            <a:endParaRPr lang="ru-RU"/>
          </a:p>
        </p:txBody>
      </p:sp>
      <p:sp>
        <p:nvSpPr>
          <p:cNvPr id="9" name="Подзаголовок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2A9E476D-D334-443C-96A8-D6B38F9BC205}" type="datetimeFigureOut">
              <a:rPr lang="ru-RU" smtClean="0"/>
              <a:t>20.02.2014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2A9E476D-D334-443C-96A8-D6B38F9BC205}" type="datetimeFigureOut">
              <a:rPr lang="ru-RU" smtClean="0"/>
              <a:t>20.02.2014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Объект 2"/>
          <p:cNvSpPr>
            <a:spLocks noGrp="1"/>
          </p:cNvSpPr>
          <p:nvPr>
            <p:ph idx="1"/>
          </p:nvPr>
        </p:nvSpPr>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2A9E476D-D334-443C-96A8-D6B38F9BC205}" type="datetimeFigureOut">
              <a:rPr lang="ru-RU" smtClean="0"/>
              <a:t>20.02.2014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Ref idx="1003">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p>
            <a:fld id="{2A9E476D-D334-443C-96A8-D6B38F9BC205}" type="datetimeFigureOut">
              <a:rPr lang="ru-RU" smtClean="0"/>
              <a:t>20.02.2014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a:xfrm>
            <a:off x="7924800" y="6416675"/>
            <a:ext cx="762000" cy="365125"/>
          </a:xfrm>
        </p:spPr>
        <p:txBody>
          <a:bodyPr/>
          <a:lstStyle/>
          <a:p>
            <a:fld id="{A4878FB0-901F-48E9-8398-025BBF101BD3}" type="slidenum">
              <a:rPr lang="ru-RU" smtClean="0"/>
              <a:t>‹#›</a:t>
            </a:fld>
            <a:endParaRPr lang="ru-RU"/>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Объект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2A9E476D-D334-443C-96A8-D6B38F9BC205}" type="datetimeFigureOut">
              <a:rPr lang="ru-RU" smtClean="0"/>
              <a:t>20.02.2014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8229600" cy="1143000"/>
          </a:xfrm>
        </p:spPr>
        <p:txBody>
          <a:bodyPr anchor="ctr"/>
          <a:lstStyle>
            <a:lvl1pPr>
              <a:defRPr/>
            </a:lvl1pPr>
          </a:lstStyle>
          <a:p>
            <a:r>
              <a:rPr kumimoji="0" lang="ru-RU" smtClean="0"/>
              <a:t>Образец заголовка</a:t>
            </a:r>
            <a:endParaRPr kumimoji="0" lang="en-US"/>
          </a:p>
        </p:txBody>
      </p:sp>
      <p:sp>
        <p:nvSpPr>
          <p:cNvPr id="3" name="Текст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5" name="Объект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p>
            <a:fld id="{2A9E476D-D334-443C-96A8-D6B38F9BC205}" type="datetimeFigureOut">
              <a:rPr lang="ru-RU" smtClean="0"/>
              <a:t>20.02.2014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2A9E476D-D334-443C-96A8-D6B38F9BC205}" type="datetimeFigureOut">
              <a:rPr lang="ru-RU" smtClean="0"/>
              <a:t>20.02.2014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A9E476D-D334-443C-96A8-D6B38F9BC205}" type="datetimeFigureOut">
              <a:rPr lang="ru-RU" smtClean="0"/>
              <a:t>20.02.2014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4" name="Объект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p>
            <a:fld id="{2A9E476D-D334-443C-96A8-D6B38F9BC205}" type="datetimeFigureOut">
              <a:rPr lang="ru-RU" smtClean="0"/>
              <a:t>20.02.2014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ru-RU" smtClean="0">
                <a:solidFill>
                  <a:schemeClr val="lt1"/>
                </a:solidFill>
                <a:latin typeface="+mn-lt"/>
                <a:ea typeface="+mn-ea"/>
                <a:cs typeface="+mn-cs"/>
              </a:rPr>
              <a:t>Вставка рисунка</a:t>
            </a:r>
            <a:endParaRPr kumimoji="0" lang="en-US" dirty="0">
              <a:solidFill>
                <a:schemeClr val="lt1"/>
              </a:solidFill>
              <a:latin typeface="+mn-lt"/>
              <a:ea typeface="+mn-ea"/>
              <a:cs typeface="+mn-cs"/>
            </a:endParaRPr>
          </a:p>
        </p:txBody>
      </p:sp>
      <p:sp>
        <p:nvSpPr>
          <p:cNvPr id="4" name="Текст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5" name="Дата 4"/>
          <p:cNvSpPr>
            <a:spLocks noGrp="1"/>
          </p:cNvSpPr>
          <p:nvPr>
            <p:ph type="dt" sz="half" idx="10"/>
          </p:nvPr>
        </p:nvSpPr>
        <p:spPr/>
        <p:txBody>
          <a:bodyPr/>
          <a:lstStyle/>
          <a:p>
            <a:fld id="{2A9E476D-D334-443C-96A8-D6B38F9BC205}" type="datetimeFigureOut">
              <a:rPr lang="ru-RU" smtClean="0"/>
              <a:t>20.02.2014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4878FB0-901F-48E9-8398-025BBF101BD3}"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Заголовок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ru-RU" smtClean="0"/>
              <a:t>Образец заголовка</a:t>
            </a:r>
            <a:endParaRPr kumimoji="0" lang="en-US"/>
          </a:p>
        </p:txBody>
      </p:sp>
      <p:sp>
        <p:nvSpPr>
          <p:cNvPr id="13" name="Текст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14" name="Дата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2A9E476D-D334-443C-96A8-D6B38F9BC205}" type="datetimeFigureOut">
              <a:rPr lang="ru-RU" smtClean="0"/>
              <a:t>20.02.2014</a:t>
            </a:fld>
            <a:endParaRPr lang="ru-RU"/>
          </a:p>
        </p:txBody>
      </p:sp>
      <p:sp>
        <p:nvSpPr>
          <p:cNvPr id="3" name="Нижний колонтитул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ru-RU"/>
          </a:p>
        </p:txBody>
      </p:sp>
      <p:sp>
        <p:nvSpPr>
          <p:cNvPr id="23" name="Номер слайда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A4878FB0-901F-48E9-8398-025BBF101BD3}" type="slidenum">
              <a:rPr lang="ru-RU" smtClean="0"/>
              <a:t>‹#›</a:t>
            </a:fld>
            <a:endParaRPr lang="ru-RU"/>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Eiffel_Towe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07504" y="188640"/>
            <a:ext cx="8856984" cy="6669360"/>
          </a:xfrm>
        </p:spPr>
        <p:txBody>
          <a:bodyPr>
            <a:normAutofit fontScale="92500" lnSpcReduction="10000"/>
          </a:bodyPr>
          <a:lstStyle/>
          <a:p>
            <a:r>
              <a:rPr lang="uk-UA" sz="1800" dirty="0">
                <a:solidFill>
                  <a:schemeClr val="bg1"/>
                </a:solidFill>
              </a:rPr>
              <a:t>Харківська обласна державна адміністрація </a:t>
            </a:r>
            <a:endParaRPr lang="ru-RU" sz="1800" dirty="0">
              <a:solidFill>
                <a:schemeClr val="bg1"/>
              </a:solidFill>
            </a:endParaRPr>
          </a:p>
          <a:p>
            <a:r>
              <a:rPr lang="uk-UA" sz="1800" dirty="0">
                <a:solidFill>
                  <a:schemeClr val="bg1"/>
                </a:solidFill>
              </a:rPr>
              <a:t>Головне управління охорони і здоров</a:t>
            </a:r>
            <a:r>
              <a:rPr lang="ru-RU" sz="1800" dirty="0">
                <a:solidFill>
                  <a:schemeClr val="bg1"/>
                </a:solidFill>
              </a:rPr>
              <a:t>`</a:t>
            </a:r>
            <a:r>
              <a:rPr lang="uk-UA" sz="1800" dirty="0">
                <a:solidFill>
                  <a:schemeClr val="bg1"/>
                </a:solidFill>
              </a:rPr>
              <a:t>я</a:t>
            </a:r>
            <a:endParaRPr lang="ru-RU" sz="1800" dirty="0">
              <a:solidFill>
                <a:schemeClr val="bg1"/>
              </a:solidFill>
            </a:endParaRPr>
          </a:p>
          <a:p>
            <a:r>
              <a:rPr lang="uk-UA" sz="1800" dirty="0">
                <a:solidFill>
                  <a:schemeClr val="bg1"/>
                </a:solidFill>
              </a:rPr>
              <a:t>Комунальний заклад охорони здоров</a:t>
            </a:r>
            <a:r>
              <a:rPr lang="ru-RU" sz="1800" dirty="0">
                <a:solidFill>
                  <a:schemeClr val="bg1"/>
                </a:solidFill>
              </a:rPr>
              <a:t>`</a:t>
            </a:r>
            <a:r>
              <a:rPr lang="uk-UA" sz="1800" dirty="0">
                <a:solidFill>
                  <a:schemeClr val="bg1"/>
                </a:solidFill>
              </a:rPr>
              <a:t>я</a:t>
            </a:r>
            <a:endParaRPr lang="ru-RU" sz="1800" dirty="0">
              <a:solidFill>
                <a:schemeClr val="bg1"/>
              </a:solidFill>
            </a:endParaRPr>
          </a:p>
          <a:p>
            <a:r>
              <a:rPr lang="uk-UA" sz="1800" dirty="0">
                <a:solidFill>
                  <a:schemeClr val="bg1"/>
                </a:solidFill>
              </a:rPr>
              <a:t>ХАРКІВСЬКИЙ БАЗОВИЙ МЕДИЧНИЙ КОЛЕДЖ №1 </a:t>
            </a:r>
            <a:endParaRPr lang="uk-UA" sz="1800" dirty="0" smtClean="0">
              <a:solidFill>
                <a:schemeClr val="bg1"/>
              </a:solidFill>
            </a:endParaRPr>
          </a:p>
          <a:p>
            <a:r>
              <a:rPr lang="uk-UA" sz="1800" dirty="0" smtClean="0">
                <a:solidFill>
                  <a:schemeClr val="bg1"/>
                </a:solidFill>
              </a:rPr>
              <a:t>Презентація</a:t>
            </a:r>
          </a:p>
          <a:p>
            <a:r>
              <a:rPr lang="uk-UA" sz="1800" dirty="0" smtClean="0">
                <a:solidFill>
                  <a:schemeClr val="bg1"/>
                </a:solidFill>
              </a:rPr>
              <a:t>Педагогічного досвіду</a:t>
            </a:r>
          </a:p>
          <a:p>
            <a:r>
              <a:rPr lang="uk-UA" sz="1800" dirty="0" err="1" smtClean="0">
                <a:solidFill>
                  <a:schemeClr val="bg1"/>
                </a:solidFill>
              </a:rPr>
              <a:t>Шкаберди</a:t>
            </a:r>
            <a:r>
              <a:rPr lang="uk-UA" sz="1800" dirty="0" smtClean="0">
                <a:solidFill>
                  <a:schemeClr val="bg1"/>
                </a:solidFill>
              </a:rPr>
              <a:t> Олени Олександрівни</a:t>
            </a:r>
          </a:p>
          <a:p>
            <a:r>
              <a:rPr lang="uk-UA" sz="1800" b="1" dirty="0">
                <a:solidFill>
                  <a:schemeClr val="bg1"/>
                </a:solidFill>
              </a:rPr>
              <a:t>Формування міжкультурних комунікацій у студентів-медиків під час навчання в Харківському базовому медичному коледжі №1 </a:t>
            </a:r>
            <a:endParaRPr lang="ru-RU" sz="1800" dirty="0">
              <a:solidFill>
                <a:schemeClr val="bg1"/>
              </a:solidFill>
            </a:endParaRPr>
          </a:p>
          <a:p>
            <a:r>
              <a:rPr lang="uk-UA" sz="1800" dirty="0" smtClean="0">
                <a:solidFill>
                  <a:schemeClr val="bg1"/>
                </a:solidFill>
              </a:rPr>
              <a:t>                                                                </a:t>
            </a:r>
            <a:r>
              <a:rPr lang="uk-UA" sz="1800" dirty="0" smtClean="0">
                <a:solidFill>
                  <a:schemeClr val="bg1"/>
                </a:solidFill>
              </a:rPr>
              <a:t>   Розглянуто </a:t>
            </a:r>
            <a:r>
              <a:rPr lang="uk-UA" sz="1800" dirty="0">
                <a:solidFill>
                  <a:schemeClr val="bg1"/>
                </a:solidFill>
              </a:rPr>
              <a:t>та затверджено</a:t>
            </a:r>
            <a:endParaRPr lang="ru-RU" sz="1800" dirty="0">
              <a:solidFill>
                <a:schemeClr val="bg1"/>
              </a:solidFill>
            </a:endParaRPr>
          </a:p>
          <a:p>
            <a:r>
              <a:rPr lang="uk-UA" sz="1800" dirty="0">
                <a:solidFill>
                  <a:schemeClr val="bg1"/>
                </a:solidFill>
              </a:rPr>
              <a:t>                                              </a:t>
            </a:r>
            <a:r>
              <a:rPr lang="uk-UA" sz="1800" dirty="0" smtClean="0">
                <a:solidFill>
                  <a:schemeClr val="bg1"/>
                </a:solidFill>
              </a:rPr>
              <a:t> </a:t>
            </a:r>
            <a:r>
              <a:rPr lang="uk-UA" sz="1800" dirty="0" smtClean="0">
                <a:solidFill>
                  <a:schemeClr val="bg1"/>
                </a:solidFill>
              </a:rPr>
              <a:t>     на </a:t>
            </a:r>
            <a:r>
              <a:rPr lang="uk-UA" sz="1800" dirty="0">
                <a:solidFill>
                  <a:schemeClr val="bg1"/>
                </a:solidFill>
              </a:rPr>
              <a:t>засіданні ЦМК</a:t>
            </a:r>
            <a:endParaRPr lang="ru-RU" sz="1800" dirty="0">
              <a:solidFill>
                <a:schemeClr val="bg1"/>
              </a:solidFill>
            </a:endParaRPr>
          </a:p>
          <a:p>
            <a:r>
              <a:rPr lang="uk-UA" sz="1800" dirty="0" smtClean="0">
                <a:solidFill>
                  <a:schemeClr val="bg1"/>
                </a:solidFill>
              </a:rPr>
              <a:t>                                                                               іноземних </a:t>
            </a:r>
            <a:r>
              <a:rPr lang="uk-UA" sz="1800" dirty="0">
                <a:solidFill>
                  <a:schemeClr val="bg1"/>
                </a:solidFill>
              </a:rPr>
              <a:t>мов та </a:t>
            </a:r>
            <a:r>
              <a:rPr lang="uk-UA" sz="1800" dirty="0" smtClean="0">
                <a:solidFill>
                  <a:schemeClr val="bg1"/>
                </a:solidFill>
              </a:rPr>
              <a:t>латинської </a:t>
            </a:r>
            <a:r>
              <a:rPr lang="uk-UA" sz="1800" dirty="0">
                <a:solidFill>
                  <a:schemeClr val="bg1"/>
                </a:solidFill>
              </a:rPr>
              <a:t>мови</a:t>
            </a:r>
            <a:endParaRPr lang="ru-RU" sz="1800" dirty="0">
              <a:solidFill>
                <a:schemeClr val="bg1"/>
              </a:solidFill>
            </a:endParaRPr>
          </a:p>
          <a:p>
            <a:r>
              <a:rPr lang="uk-UA" sz="1800" dirty="0">
                <a:solidFill>
                  <a:schemeClr val="bg1"/>
                </a:solidFill>
              </a:rPr>
              <a:t>                                            </a:t>
            </a:r>
            <a:r>
              <a:rPr lang="uk-UA" sz="1800" dirty="0" smtClean="0">
                <a:solidFill>
                  <a:schemeClr val="bg1"/>
                </a:solidFill>
              </a:rPr>
              <a:t>                               </a:t>
            </a:r>
            <a:r>
              <a:rPr lang="uk-UA" sz="1800" dirty="0" smtClean="0">
                <a:solidFill>
                  <a:schemeClr val="bg1"/>
                </a:solidFill>
              </a:rPr>
              <a:t>   протокол </a:t>
            </a:r>
            <a:r>
              <a:rPr lang="uk-UA" sz="1800" dirty="0">
                <a:solidFill>
                  <a:schemeClr val="bg1"/>
                </a:solidFill>
              </a:rPr>
              <a:t>№  </a:t>
            </a:r>
            <a:r>
              <a:rPr lang="uk-UA" sz="1800" dirty="0" smtClean="0">
                <a:solidFill>
                  <a:schemeClr val="bg1"/>
                </a:solidFill>
              </a:rPr>
              <a:t>      від               року</a:t>
            </a:r>
            <a:endParaRPr lang="ru-RU" sz="1800" dirty="0">
              <a:solidFill>
                <a:schemeClr val="bg1"/>
              </a:solidFill>
            </a:endParaRPr>
          </a:p>
          <a:p>
            <a:r>
              <a:rPr lang="uk-UA" sz="1800" dirty="0">
                <a:solidFill>
                  <a:schemeClr val="bg1"/>
                </a:solidFill>
              </a:rPr>
              <a:t>                                                                  </a:t>
            </a:r>
            <a:r>
              <a:rPr lang="uk-UA" sz="1800" dirty="0" smtClean="0">
                <a:solidFill>
                  <a:schemeClr val="bg1"/>
                </a:solidFill>
              </a:rPr>
              <a:t>    </a:t>
            </a:r>
            <a:r>
              <a:rPr lang="uk-UA" sz="1800" dirty="0" smtClean="0">
                <a:solidFill>
                  <a:schemeClr val="bg1"/>
                </a:solidFill>
              </a:rPr>
              <a:t>  голова </a:t>
            </a:r>
            <a:r>
              <a:rPr lang="uk-UA" sz="1800" dirty="0">
                <a:solidFill>
                  <a:schemeClr val="bg1"/>
                </a:solidFill>
              </a:rPr>
              <a:t>ЦМК   </a:t>
            </a:r>
            <a:r>
              <a:rPr lang="uk-UA" sz="1800" dirty="0" err="1">
                <a:solidFill>
                  <a:schemeClr val="bg1"/>
                </a:solidFill>
              </a:rPr>
              <a:t>Шкаберда</a:t>
            </a:r>
            <a:r>
              <a:rPr lang="uk-UA" sz="1800" dirty="0">
                <a:solidFill>
                  <a:schemeClr val="bg1"/>
                </a:solidFill>
              </a:rPr>
              <a:t> О.О</a:t>
            </a:r>
            <a:r>
              <a:rPr lang="uk-UA" sz="1800" dirty="0" smtClean="0">
                <a:solidFill>
                  <a:schemeClr val="bg1"/>
                </a:solidFill>
              </a:rPr>
              <a:t>.</a:t>
            </a:r>
          </a:p>
          <a:p>
            <a:r>
              <a:rPr lang="uk-UA" sz="1800" dirty="0" smtClean="0">
                <a:solidFill>
                  <a:schemeClr val="bg1"/>
                </a:solidFill>
              </a:rPr>
              <a:t>                                                                  </a:t>
            </a:r>
            <a:r>
              <a:rPr lang="uk-UA" sz="1800" dirty="0" smtClean="0">
                <a:solidFill>
                  <a:schemeClr val="bg1"/>
                </a:solidFill>
              </a:rPr>
              <a:t> Розглянута </a:t>
            </a:r>
            <a:r>
              <a:rPr lang="uk-UA" sz="1800" dirty="0">
                <a:solidFill>
                  <a:schemeClr val="bg1"/>
                </a:solidFill>
              </a:rPr>
              <a:t>та затверджено</a:t>
            </a:r>
            <a:endParaRPr lang="ru-RU" sz="1800" dirty="0">
              <a:solidFill>
                <a:schemeClr val="bg1"/>
              </a:solidFill>
            </a:endParaRPr>
          </a:p>
          <a:p>
            <a:r>
              <a:rPr lang="uk-UA" sz="1800" dirty="0" smtClean="0">
                <a:solidFill>
                  <a:schemeClr val="bg1"/>
                </a:solidFill>
              </a:rPr>
              <a:t>                                                                         На </a:t>
            </a:r>
            <a:r>
              <a:rPr lang="uk-UA" sz="1800" dirty="0">
                <a:solidFill>
                  <a:schemeClr val="bg1"/>
                </a:solidFill>
              </a:rPr>
              <a:t>засіданні Методичної ради</a:t>
            </a:r>
            <a:endParaRPr lang="ru-RU" sz="1800" dirty="0">
              <a:solidFill>
                <a:schemeClr val="bg1"/>
              </a:solidFill>
            </a:endParaRPr>
          </a:p>
          <a:p>
            <a:r>
              <a:rPr lang="uk-UA" sz="1800" dirty="0">
                <a:solidFill>
                  <a:schemeClr val="bg1"/>
                </a:solidFill>
              </a:rPr>
              <a:t>                                    </a:t>
            </a:r>
            <a:r>
              <a:rPr lang="uk-UA" sz="1800" dirty="0" smtClean="0">
                <a:solidFill>
                  <a:schemeClr val="bg1"/>
                </a:solidFill>
              </a:rPr>
              <a:t>    ХБМК </a:t>
            </a:r>
            <a:r>
              <a:rPr lang="uk-UA" sz="1800" dirty="0">
                <a:solidFill>
                  <a:schemeClr val="bg1"/>
                </a:solidFill>
              </a:rPr>
              <a:t>№1</a:t>
            </a:r>
            <a:endParaRPr lang="ru-RU" sz="1800" dirty="0">
              <a:solidFill>
                <a:schemeClr val="bg1"/>
              </a:solidFill>
            </a:endParaRPr>
          </a:p>
          <a:p>
            <a:r>
              <a:rPr lang="uk-UA" sz="1800" dirty="0">
                <a:solidFill>
                  <a:schemeClr val="bg1"/>
                </a:solidFill>
              </a:rPr>
              <a:t>                                                                </a:t>
            </a:r>
            <a:r>
              <a:rPr lang="uk-UA" sz="1800" dirty="0" smtClean="0">
                <a:solidFill>
                  <a:schemeClr val="bg1"/>
                </a:solidFill>
              </a:rPr>
              <a:t>           </a:t>
            </a:r>
            <a:r>
              <a:rPr lang="uk-UA" sz="1800" dirty="0" smtClean="0">
                <a:solidFill>
                  <a:schemeClr val="bg1"/>
                </a:solidFill>
              </a:rPr>
              <a:t> Протокол </a:t>
            </a:r>
            <a:r>
              <a:rPr lang="uk-UA" sz="1800" dirty="0" smtClean="0">
                <a:solidFill>
                  <a:schemeClr val="bg1"/>
                </a:solidFill>
              </a:rPr>
              <a:t>№          від          року</a:t>
            </a:r>
            <a:endParaRPr lang="ru-RU" sz="1800" dirty="0">
              <a:solidFill>
                <a:schemeClr val="bg1"/>
              </a:solidFill>
            </a:endParaRPr>
          </a:p>
          <a:p>
            <a:r>
              <a:rPr lang="uk-UA" sz="1800" dirty="0">
                <a:solidFill>
                  <a:schemeClr val="bg1"/>
                </a:solidFill>
              </a:rPr>
              <a:t>                                                               </a:t>
            </a:r>
            <a:r>
              <a:rPr lang="uk-UA" sz="1800" dirty="0" smtClean="0">
                <a:solidFill>
                  <a:schemeClr val="bg1"/>
                </a:solidFill>
              </a:rPr>
              <a:t> Голова </a:t>
            </a:r>
            <a:r>
              <a:rPr lang="uk-UA" sz="1800" dirty="0">
                <a:solidFill>
                  <a:schemeClr val="bg1"/>
                </a:solidFill>
              </a:rPr>
              <a:t>Методичної Ради</a:t>
            </a:r>
            <a:endParaRPr lang="ru-RU" sz="1800" dirty="0">
              <a:solidFill>
                <a:schemeClr val="bg1"/>
              </a:solidFill>
            </a:endParaRPr>
          </a:p>
          <a:p>
            <a:r>
              <a:rPr lang="uk-UA" sz="1800" dirty="0">
                <a:solidFill>
                  <a:schemeClr val="bg1"/>
                </a:solidFill>
              </a:rPr>
              <a:t>                                                </a:t>
            </a:r>
            <a:r>
              <a:rPr lang="uk-UA" sz="1800" dirty="0" smtClean="0">
                <a:solidFill>
                  <a:schemeClr val="bg1"/>
                </a:solidFill>
              </a:rPr>
              <a:t>  Дегтярьова </a:t>
            </a:r>
            <a:r>
              <a:rPr lang="uk-UA" sz="1800" dirty="0">
                <a:solidFill>
                  <a:schemeClr val="bg1"/>
                </a:solidFill>
              </a:rPr>
              <a:t>Н.В.</a:t>
            </a:r>
            <a:endParaRPr lang="ru-RU" sz="1800" dirty="0">
              <a:solidFill>
                <a:schemeClr val="bg1"/>
              </a:solidFill>
            </a:endParaRPr>
          </a:p>
          <a:p>
            <a:r>
              <a:rPr lang="uk-UA" sz="1800" dirty="0">
                <a:solidFill>
                  <a:schemeClr val="bg1"/>
                </a:solidFill>
              </a:rPr>
              <a:t> </a:t>
            </a:r>
            <a:endParaRPr lang="ru-RU" sz="1800" dirty="0">
              <a:solidFill>
                <a:schemeClr val="bg1"/>
              </a:solidFill>
            </a:endParaRPr>
          </a:p>
          <a:p>
            <a:r>
              <a:rPr lang="uk-UA" sz="1800" b="1" dirty="0">
                <a:solidFill>
                  <a:schemeClr val="bg1"/>
                </a:solidFill>
              </a:rPr>
              <a:t>Харків 2013</a:t>
            </a:r>
            <a:endParaRPr lang="ru-RU" sz="1800" dirty="0">
              <a:solidFill>
                <a:schemeClr val="bg1"/>
              </a:solidFill>
            </a:endParaRPr>
          </a:p>
          <a:p>
            <a:r>
              <a:rPr lang="uk-UA" sz="1800" dirty="0">
                <a:solidFill>
                  <a:schemeClr val="bg1"/>
                </a:solidFill>
              </a:rPr>
              <a:t> </a:t>
            </a:r>
            <a:endParaRPr lang="ru-RU" sz="1800" dirty="0">
              <a:solidFill>
                <a:schemeClr val="bg1"/>
              </a:solidFill>
            </a:endParaRPr>
          </a:p>
          <a:p>
            <a:endParaRPr lang="ru-RU" sz="1800" dirty="0"/>
          </a:p>
          <a:p>
            <a:endParaRPr lang="uk-UA" sz="1800" dirty="0" smtClean="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834934"/>
            <a:ext cx="4104456" cy="3078342"/>
          </a:xfrm>
          <a:prstGeom prst="rect">
            <a:avLst/>
          </a:prstGeom>
        </p:spPr>
      </p:pic>
    </p:spTree>
    <p:extLst>
      <p:ext uri="{BB962C8B-B14F-4D97-AF65-F5344CB8AC3E}">
        <p14:creationId xmlns:p14="http://schemas.microsoft.com/office/powerpoint/2010/main" val="832904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476672"/>
            <a:ext cx="8229600" cy="6120720"/>
          </a:xfrm>
        </p:spPr>
        <p:txBody>
          <a:bodyPr>
            <a:normAutofit/>
          </a:bodyPr>
          <a:lstStyle/>
          <a:p>
            <a:pPr marL="137160" indent="0">
              <a:buNone/>
            </a:pPr>
            <a:r>
              <a:rPr lang="uk-UA" sz="4000" dirty="0" smtClean="0"/>
              <a:t>Довгострокова програма студентського проекту проведення подорожей-екскурсій має на меті залучення студентів коледжу до участі у програмах партнерства з іншими коледжами країни. В рамках цієї програми були проведені екскурсії до Львову.</a:t>
            </a:r>
          </a:p>
          <a:p>
            <a:pPr marL="137160" indent="0">
              <a:buNone/>
            </a:pPr>
            <a:endParaRPr lang="ru-RU" sz="4000" dirty="0"/>
          </a:p>
        </p:txBody>
      </p:sp>
    </p:spTree>
    <p:extLst>
      <p:ext uri="{BB962C8B-B14F-4D97-AF65-F5344CB8AC3E}">
        <p14:creationId xmlns:p14="http://schemas.microsoft.com/office/powerpoint/2010/main" val="4285517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x_efdcc0c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885" y="919506"/>
            <a:ext cx="2658494" cy="1993871"/>
          </a:xfrm>
        </p:spPr>
      </p:pic>
      <p:sp>
        <p:nvSpPr>
          <p:cNvPr id="2" name="Заголовок 1"/>
          <p:cNvSpPr>
            <a:spLocks noGrp="1"/>
          </p:cNvSpPr>
          <p:nvPr>
            <p:ph type="title"/>
          </p:nvPr>
        </p:nvSpPr>
        <p:spPr>
          <a:xfrm>
            <a:off x="457200" y="0"/>
            <a:ext cx="8229600" cy="692696"/>
          </a:xfrm>
        </p:spPr>
        <p:txBody>
          <a:bodyPr>
            <a:normAutofit fontScale="90000"/>
          </a:bodyPr>
          <a:lstStyle/>
          <a:p>
            <a:r>
              <a:rPr lang="uk-UA" dirty="0" smtClean="0"/>
              <a:t>Екскурсія студентів до Львова </a:t>
            </a:r>
            <a:endParaRPr lang="ru-RU" dirty="0"/>
          </a:p>
        </p:txBody>
      </p:sp>
      <p:pic>
        <p:nvPicPr>
          <p:cNvPr id="5" name="Picture 6" descr="DSC046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7320" y="2958329"/>
            <a:ext cx="2538456" cy="2102278"/>
          </a:xfrm>
          <a:prstGeom prst="rect">
            <a:avLst/>
          </a:prstGeom>
        </p:spPr>
      </p:pic>
      <p:pic>
        <p:nvPicPr>
          <p:cNvPr id="6" name="Picture 10" descr="DSC043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963819" y="796567"/>
            <a:ext cx="2180181" cy="2691788"/>
          </a:xfrm>
          <a:prstGeom prst="rect">
            <a:avLst/>
          </a:prstGeom>
        </p:spPr>
      </p:pic>
      <p:pic>
        <p:nvPicPr>
          <p:cNvPr id="7" name="Picture 7" descr="DSC0452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115" y="796565"/>
            <a:ext cx="2773730" cy="291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DSC04509"/>
          <p:cNvPicPr>
            <a:picLocks noChangeAspect="1" noChangeArrowheads="1"/>
          </p:cNvPicPr>
          <p:nvPr/>
        </p:nvPicPr>
        <p:blipFill>
          <a:blip r:embed="rId6" cstate="print">
            <a:extLst>
              <a:ext uri="{28A0092B-C50C-407E-A947-70E740481C1C}">
                <a14:useLocalDpi xmlns:a14="http://schemas.microsoft.com/office/drawing/2010/main" val="0"/>
              </a:ext>
            </a:extLst>
          </a:blip>
          <a:srcRect t="4247"/>
          <a:stretch>
            <a:fillRect/>
          </a:stretch>
        </p:blipFill>
        <p:spPr>
          <a:xfrm>
            <a:off x="2710015" y="2826431"/>
            <a:ext cx="1368463" cy="1814560"/>
          </a:xfrm>
          <a:prstGeom prst="rect">
            <a:avLst/>
          </a:prstGeom>
        </p:spPr>
      </p:pic>
      <p:pic>
        <p:nvPicPr>
          <p:cNvPr id="9" name="Picture 4" descr="DSC0454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4342" y="3652797"/>
            <a:ext cx="2139477" cy="285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DSC0460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963819" y="3526305"/>
            <a:ext cx="2158556" cy="3261586"/>
          </a:xfrm>
          <a:prstGeom prst="rect">
            <a:avLst/>
          </a:prstGeom>
        </p:spPr>
      </p:pic>
      <p:pic>
        <p:nvPicPr>
          <p:cNvPr id="11" name="Picture 6" descr="DSC0436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2973765" y="4727937"/>
            <a:ext cx="1838892" cy="2059955"/>
          </a:xfrm>
          <a:prstGeom prst="rect">
            <a:avLst/>
          </a:prstGeom>
        </p:spPr>
      </p:pic>
      <p:pic>
        <p:nvPicPr>
          <p:cNvPr id="12" name="Picture 8" descr="DSC0439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2685379" y="810877"/>
            <a:ext cx="1417736" cy="2015554"/>
          </a:xfrm>
          <a:prstGeom prst="rect">
            <a:avLst/>
          </a:prstGeom>
        </p:spPr>
      </p:pic>
      <p:pic>
        <p:nvPicPr>
          <p:cNvPr id="13" name="Picture 6" descr="DSC046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a:xfrm>
            <a:off x="0" y="5060606"/>
            <a:ext cx="2973765" cy="1727285"/>
          </a:xfrm>
          <a:prstGeom prst="rect">
            <a:avLst/>
          </a:prstGeom>
        </p:spPr>
      </p:pic>
    </p:spTree>
    <p:extLst>
      <p:ext uri="{BB962C8B-B14F-4D97-AF65-F5344CB8AC3E}">
        <p14:creationId xmlns:p14="http://schemas.microsoft.com/office/powerpoint/2010/main" val="166355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188640"/>
            <a:ext cx="8229600" cy="6120720"/>
          </a:xfrm>
        </p:spPr>
        <p:txBody>
          <a:bodyPr>
            <a:normAutofit/>
          </a:bodyPr>
          <a:lstStyle/>
          <a:p>
            <a:pPr marL="137160" indent="0">
              <a:buNone/>
            </a:pPr>
            <a:endParaRPr lang="en-US" sz="3200" dirty="0" smtClean="0"/>
          </a:p>
          <a:p>
            <a:pPr marL="137160" indent="0">
              <a:buNone/>
            </a:pPr>
            <a:r>
              <a:rPr lang="uk-UA" sz="3200" dirty="0" smtClean="0"/>
              <a:t>Одним з основних методичних принципів навчання іноземних мов є принцип </a:t>
            </a:r>
            <a:r>
              <a:rPr lang="uk-UA" sz="3200" dirty="0" err="1" smtClean="0"/>
              <a:t>креативно</a:t>
            </a:r>
            <a:r>
              <a:rPr lang="uk-UA" sz="3200" dirty="0" smtClean="0"/>
              <a:t> – комунікативної спрямованості учнів. Його суттю є спілкування іноземною мовою. Одним з найкращих шляхів є  подорож за кордон. Студенти коледжу відвідали деякі країни Європи і зробили презентації своїх подорожей </a:t>
            </a:r>
            <a:r>
              <a:rPr lang="en-US" sz="3200" dirty="0" smtClean="0"/>
              <a:t> </a:t>
            </a:r>
            <a:r>
              <a:rPr lang="uk-UA" sz="3200" dirty="0" smtClean="0"/>
              <a:t>та доповіли на засіданнях науково-пошукової групи англійської мови </a:t>
            </a:r>
            <a:r>
              <a:rPr lang="en-US" sz="3200" dirty="0" smtClean="0"/>
              <a:t>“English bridge”.</a:t>
            </a:r>
            <a:r>
              <a:rPr lang="uk-UA" sz="3200" dirty="0" smtClean="0"/>
              <a:t> </a:t>
            </a:r>
            <a:endParaRPr lang="ru-RU" sz="3200" dirty="0"/>
          </a:p>
        </p:txBody>
      </p:sp>
    </p:spTree>
    <p:extLst>
      <p:ext uri="{BB962C8B-B14F-4D97-AF65-F5344CB8AC3E}">
        <p14:creationId xmlns:p14="http://schemas.microsoft.com/office/powerpoint/2010/main" val="30573333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189470" y="929095"/>
            <a:ext cx="4644443" cy="3371047"/>
          </a:xfrm>
          <a:prstGeom prst="rect">
            <a:avLst/>
          </a:prstGeom>
          <a:ln>
            <a:noFill/>
          </a:ln>
          <a:effectLst>
            <a:softEdge rad="112500"/>
          </a:effectLst>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5400000">
            <a:off x="3761836" y="2195672"/>
            <a:ext cx="5610519" cy="3258426"/>
          </a:xfrm>
          <a:prstGeom prst="rect">
            <a:avLst/>
          </a:prstGeom>
          <a:ln>
            <a:noFill/>
          </a:ln>
          <a:effectLst>
            <a:softEdge rad="112500"/>
          </a:effectLst>
        </p:spPr>
      </p:pic>
      <p:sp>
        <p:nvSpPr>
          <p:cNvPr id="7" name="TextBox 6"/>
          <p:cNvSpPr txBox="1"/>
          <p:nvPr/>
        </p:nvSpPr>
        <p:spPr>
          <a:xfrm>
            <a:off x="260797" y="5241702"/>
            <a:ext cx="4180258" cy="1384995"/>
          </a:xfrm>
          <a:prstGeom prst="rect">
            <a:avLst/>
          </a:prstGeom>
          <a:noFill/>
        </p:spPr>
        <p:txBody>
          <a:bodyPr wrap="square" rtlCol="0">
            <a:spAutoFit/>
          </a:bodyPr>
          <a:lstStyle/>
          <a:p>
            <a:r>
              <a:rPr lang="en-US" sz="2800" dirty="0"/>
              <a:t>Italy is one of the most beautiful countries in Europe. </a:t>
            </a:r>
            <a:endParaRPr lang="ru-RU" sz="2800" dirty="0"/>
          </a:p>
        </p:txBody>
      </p:sp>
      <p:sp>
        <p:nvSpPr>
          <p:cNvPr id="8" name="TextBox 7"/>
          <p:cNvSpPr txBox="1"/>
          <p:nvPr/>
        </p:nvSpPr>
        <p:spPr>
          <a:xfrm>
            <a:off x="5004048" y="188640"/>
            <a:ext cx="3013364" cy="923330"/>
          </a:xfrm>
          <a:prstGeom prst="rect">
            <a:avLst/>
          </a:prstGeom>
          <a:noFill/>
        </p:spPr>
        <p:txBody>
          <a:bodyPr wrap="square" rtlCol="0">
            <a:spAutoFit/>
          </a:bodyPr>
          <a:lstStyle/>
          <a:p>
            <a:r>
              <a:rPr lang="en-US" dirty="0"/>
              <a:t>Every year millions of tourists visit this country to see its </a:t>
            </a:r>
            <a:r>
              <a:rPr lang="en-US" dirty="0" smtClean="0"/>
              <a:t>attractions</a:t>
            </a:r>
            <a:r>
              <a:rPr lang="uk-UA" dirty="0"/>
              <a:t>.</a:t>
            </a:r>
            <a:endParaRPr lang="ru-RU" dirty="0"/>
          </a:p>
        </p:txBody>
      </p:sp>
    </p:spTree>
    <p:extLst>
      <p:ext uri="{BB962C8B-B14F-4D97-AF65-F5344CB8AC3E}">
        <p14:creationId xmlns:p14="http://schemas.microsoft.com/office/powerpoint/2010/main" val="3401471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2106" y="4469578"/>
            <a:ext cx="3876036" cy="1507067"/>
          </a:xfrm>
        </p:spPr>
        <p:txBody>
          <a:bodyPr>
            <a:normAutofit fontScale="90000"/>
          </a:bodyPr>
          <a:lstStyle/>
          <a:p>
            <a:r>
              <a:rPr lang="en-US" dirty="0" smtClean="0">
                <a:solidFill>
                  <a:schemeClr val="bg1"/>
                </a:solidFill>
              </a:rPr>
              <a:t>Krakow is </a:t>
            </a:r>
            <a:r>
              <a:rPr lang="en-US" dirty="0" smtClean="0">
                <a:solidFill>
                  <a:schemeClr val="bg1"/>
                </a:solidFill>
              </a:rPr>
              <a:t>one of the </a:t>
            </a:r>
            <a:r>
              <a:rPr lang="en-US" dirty="0" smtClean="0">
                <a:solidFill>
                  <a:schemeClr val="bg1"/>
                </a:solidFill>
              </a:rPr>
              <a:t>oldest Poland town</a:t>
            </a:r>
            <a:endParaRPr lang="ru-RU" dirty="0">
              <a:solidFill>
                <a:schemeClr val="bg1"/>
              </a:solidFill>
            </a:endParaRPr>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4250030" cy="3799268"/>
          </a:xfrm>
          <a:prstGeom prst="rect">
            <a:avLst/>
          </a:prstGeom>
          <a:ln>
            <a:noFill/>
          </a:ln>
          <a:effectLst>
            <a:softEdge rad="112500"/>
          </a:effectLst>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862886"/>
            <a:ext cx="4561890" cy="5209441"/>
          </a:xfrm>
          <a:prstGeom prst="rect">
            <a:avLst/>
          </a:prstGeom>
          <a:ln>
            <a:noFill/>
          </a:ln>
          <a:effectLst>
            <a:softEdge rad="112500"/>
          </a:effectLst>
        </p:spPr>
      </p:pic>
    </p:spTree>
    <p:extLst>
      <p:ext uri="{BB962C8B-B14F-4D97-AF65-F5344CB8AC3E}">
        <p14:creationId xmlns:p14="http://schemas.microsoft.com/office/powerpoint/2010/main" val="37948051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noGrp="1"/>
          </p:cNvSpPr>
          <p:nvPr>
            <p:ph type="title" idx="4294967295"/>
          </p:nvPr>
        </p:nvSpPr>
        <p:spPr>
          <a:xfrm>
            <a:off x="618053" y="-85514"/>
            <a:ext cx="7575840" cy="2022748"/>
          </a:xfrm>
        </p:spPr>
        <p:txBody>
          <a:bodyPr lIns="82945" tIns="41473" rIns="82945" bIns="41473">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ru-RU" sz="1800" dirty="0" err="1">
                <a:solidFill>
                  <a:schemeClr val="bg1"/>
                </a:solidFill>
                <a:latin typeface="Bookman Old Style" pitchFamily="18" charset="0"/>
                <a:cs typeface="Arial" pitchFamily="34" charset="0"/>
              </a:rPr>
              <a:t>The</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hlinkClick r:id="rId3"/>
              </a:rPr>
              <a:t>Eiffel</a:t>
            </a:r>
            <a:r>
              <a:rPr lang="ru-RU" sz="1800" dirty="0">
                <a:solidFill>
                  <a:schemeClr val="bg1"/>
                </a:solidFill>
                <a:latin typeface="Bookman Old Style" pitchFamily="18" charset="0"/>
                <a:cs typeface="Arial" pitchFamily="34" charset="0"/>
                <a:hlinkClick r:id="rId3"/>
              </a:rPr>
              <a:t> </a:t>
            </a:r>
            <a:r>
              <a:rPr lang="ru-RU" sz="1800" dirty="0" err="1">
                <a:solidFill>
                  <a:schemeClr val="bg1"/>
                </a:solidFill>
                <a:latin typeface="Bookman Old Style" pitchFamily="18" charset="0"/>
                <a:cs typeface="Arial" pitchFamily="34" charset="0"/>
                <a:hlinkClick r:id="rId3"/>
              </a:rPr>
              <a:t>Tower</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by</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far</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Paris</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most</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famous</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monument</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averages</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over</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six</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million</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visitors</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per</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year</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and</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more</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than</a:t>
            </a:r>
            <a:r>
              <a:rPr lang="ru-RU" sz="1800" dirty="0">
                <a:solidFill>
                  <a:schemeClr val="bg1"/>
                </a:solidFill>
                <a:latin typeface="Bookman Old Style" pitchFamily="18" charset="0"/>
                <a:cs typeface="Arial" pitchFamily="34" charset="0"/>
              </a:rPr>
              <a:t> 200 </a:t>
            </a:r>
            <a:r>
              <a:rPr lang="ru-RU" sz="1800" dirty="0" err="1">
                <a:solidFill>
                  <a:schemeClr val="bg1"/>
                </a:solidFill>
                <a:latin typeface="Bookman Old Style" pitchFamily="18" charset="0"/>
                <a:cs typeface="Arial" pitchFamily="34" charset="0"/>
              </a:rPr>
              <a:t>million</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since</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its</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construction</a:t>
            </a:r>
            <a:r>
              <a:rPr lang="ru-RU" sz="1800" dirty="0">
                <a:solidFill>
                  <a:schemeClr val="bg1"/>
                </a:solidFill>
                <a:latin typeface="Bookman Old Style" pitchFamily="18" charset="0"/>
                <a:cs typeface="Arial" pitchFamily="34" charset="0"/>
              </a:rPr>
              <a:t>.</a:t>
            </a:r>
            <a:br>
              <a:rPr lang="ru-RU" sz="1800" dirty="0">
                <a:solidFill>
                  <a:schemeClr val="bg1"/>
                </a:solidFill>
                <a:latin typeface="Bookman Old Style" pitchFamily="18" charset="0"/>
                <a:cs typeface="Arial" pitchFamily="34" charset="0"/>
              </a:rPr>
            </a:br>
            <a:r>
              <a:rPr lang="ru-RU" sz="1800" dirty="0">
                <a:solidFill>
                  <a:schemeClr val="bg1"/>
                </a:solidFill>
                <a:latin typeface="Bookman Old Style" pitchFamily="18" charset="0"/>
                <a:cs typeface="Arial" pitchFamily="34" charset="0"/>
              </a:rPr>
              <a:t/>
            </a:r>
            <a:br>
              <a:rPr lang="ru-RU" sz="1800" dirty="0">
                <a:solidFill>
                  <a:schemeClr val="bg1"/>
                </a:solidFill>
                <a:latin typeface="Bookman Old Style" pitchFamily="18" charset="0"/>
                <a:cs typeface="Arial" pitchFamily="34" charset="0"/>
              </a:rPr>
            </a:br>
            <a:r>
              <a:rPr lang="ru-RU" sz="1800" dirty="0" err="1">
                <a:solidFill>
                  <a:schemeClr val="bg1"/>
                </a:solidFill>
                <a:latin typeface="Bookman Old Style" pitchFamily="18" charset="0"/>
                <a:cs typeface="Arial" pitchFamily="34" charset="0"/>
              </a:rPr>
              <a:t>Ейфелева</a:t>
            </a:r>
            <a:r>
              <a:rPr lang="ru-RU" sz="1800" dirty="0">
                <a:solidFill>
                  <a:schemeClr val="bg1"/>
                </a:solidFill>
                <a:latin typeface="Bookman Old Style" pitchFamily="18" charset="0"/>
                <a:cs typeface="Arial" pitchFamily="34" charset="0"/>
              </a:rPr>
              <a:t> вежа </a:t>
            </a:r>
            <a:r>
              <a:rPr lang="ru-RU" sz="1800" dirty="0" err="1">
                <a:solidFill>
                  <a:schemeClr val="bg1"/>
                </a:solidFill>
                <a:latin typeface="Bookman Old Style" pitchFamily="18" charset="0"/>
                <a:cs typeface="Arial" pitchFamily="34" charset="0"/>
              </a:rPr>
              <a:t>найбільш</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відома</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споруда</a:t>
            </a:r>
            <a:r>
              <a:rPr lang="ru-RU" sz="1800" dirty="0">
                <a:solidFill>
                  <a:schemeClr val="bg1"/>
                </a:solidFill>
                <a:latin typeface="Bookman Old Style" pitchFamily="18" charset="0"/>
                <a:cs typeface="Arial" pitchFamily="34" charset="0"/>
              </a:rPr>
              <a:t> в </a:t>
            </a:r>
            <a:r>
              <a:rPr lang="ru-RU" sz="1800" dirty="0" err="1">
                <a:solidFill>
                  <a:schemeClr val="bg1"/>
                </a:solidFill>
                <a:latin typeface="Bookman Old Style" pitchFamily="18" charset="0"/>
                <a:cs typeface="Arial" pitchFamily="34" charset="0"/>
              </a:rPr>
              <a:t>Парижі,яку</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відвідує</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більш</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ніж</a:t>
            </a:r>
            <a:r>
              <a:rPr lang="ru-RU" sz="1800" dirty="0">
                <a:solidFill>
                  <a:schemeClr val="bg1"/>
                </a:solidFill>
                <a:latin typeface="Bookman Old Style" pitchFamily="18" charset="0"/>
                <a:cs typeface="Arial" pitchFamily="34" charset="0"/>
              </a:rPr>
              <a:t> 6 </a:t>
            </a:r>
            <a:r>
              <a:rPr lang="ru-RU" sz="1800" dirty="0" err="1">
                <a:solidFill>
                  <a:schemeClr val="bg1"/>
                </a:solidFill>
                <a:latin typeface="Bookman Old Style" pitchFamily="18" charset="0"/>
                <a:cs typeface="Arial" pitchFamily="34" charset="0"/>
              </a:rPr>
              <a:t>мільйонів</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туристів</a:t>
            </a:r>
            <a:r>
              <a:rPr lang="ru-RU" sz="1800" dirty="0">
                <a:solidFill>
                  <a:schemeClr val="bg1"/>
                </a:solidFill>
                <a:latin typeface="Bookman Old Style" pitchFamily="18" charset="0"/>
                <a:cs typeface="Arial" pitchFamily="34" charset="0"/>
              </a:rPr>
              <a:t> за </a:t>
            </a:r>
            <a:r>
              <a:rPr lang="ru-RU" sz="1800" dirty="0" err="1">
                <a:solidFill>
                  <a:schemeClr val="bg1"/>
                </a:solidFill>
                <a:latin typeface="Bookman Old Style" pitchFamily="18" charset="0"/>
                <a:cs typeface="Arial" pitchFamily="34" charset="0"/>
              </a:rPr>
              <a:t>рік</a:t>
            </a:r>
            <a:r>
              <a:rPr lang="ru-RU" sz="1800" dirty="0">
                <a:solidFill>
                  <a:schemeClr val="bg1"/>
                </a:solidFill>
                <a:latin typeface="Bookman Old Style" pitchFamily="18" charset="0"/>
                <a:cs typeface="Arial" pitchFamily="34" charset="0"/>
              </a:rPr>
              <a:t> та 200 </a:t>
            </a:r>
            <a:r>
              <a:rPr lang="ru-RU" sz="1800" dirty="0" err="1">
                <a:solidFill>
                  <a:schemeClr val="bg1"/>
                </a:solidFill>
                <a:latin typeface="Bookman Old Style" pitchFamily="18" charset="0"/>
                <a:cs typeface="Arial" pitchFamily="34" charset="0"/>
              </a:rPr>
              <a:t>мільйонів</a:t>
            </a:r>
            <a:r>
              <a:rPr lang="ru-RU" sz="1800" dirty="0">
                <a:solidFill>
                  <a:schemeClr val="bg1"/>
                </a:solidFill>
                <a:latin typeface="Bookman Old Style" pitchFamily="18" charset="0"/>
                <a:cs typeface="Arial" pitchFamily="34" charset="0"/>
              </a:rPr>
              <a:t> з моменту </a:t>
            </a:r>
            <a:r>
              <a:rPr lang="ru-RU" sz="1800" dirty="0" err="1">
                <a:solidFill>
                  <a:schemeClr val="bg1"/>
                </a:solidFill>
                <a:latin typeface="Bookman Old Style" pitchFamily="18" charset="0"/>
                <a:cs typeface="Arial" pitchFamily="34" charset="0"/>
              </a:rPr>
              <a:t>її</a:t>
            </a:r>
            <a:r>
              <a:rPr lang="ru-RU" sz="1800" dirty="0">
                <a:solidFill>
                  <a:schemeClr val="bg1"/>
                </a:solidFill>
                <a:latin typeface="Bookman Old Style" pitchFamily="18" charset="0"/>
                <a:cs typeface="Arial" pitchFamily="34" charset="0"/>
              </a:rPr>
              <a:t> </a:t>
            </a:r>
            <a:r>
              <a:rPr lang="ru-RU" sz="1800" dirty="0" err="1">
                <a:solidFill>
                  <a:schemeClr val="bg1"/>
                </a:solidFill>
                <a:latin typeface="Bookman Old Style" pitchFamily="18" charset="0"/>
                <a:cs typeface="Arial" pitchFamily="34" charset="0"/>
              </a:rPr>
              <a:t>будівництва</a:t>
            </a:r>
            <a:r>
              <a:rPr lang="ru-RU" sz="1800" dirty="0">
                <a:solidFill>
                  <a:schemeClr val="bg1"/>
                </a:solidFill>
                <a:latin typeface="Bookman Old Style" pitchFamily="18" charset="0"/>
                <a:cs typeface="Arial" pitchFamily="34" charset="0"/>
              </a:rPr>
              <a:t>.</a:t>
            </a:r>
          </a:p>
        </p:txBody>
      </p:sp>
      <p:pic>
        <p:nvPicPr>
          <p:cNvPr id="3" name="Рисунок 2"/>
          <p:cNvPicPr>
            <a:picLocks noGrp="1" noChangeAspect="1"/>
          </p:cNvPicPr>
          <p:nvPr>
            <p:ph type="pic" idx="4294967295"/>
          </p:nvPr>
        </p:nvPicPr>
        <p:blipFill>
          <a:blip r:embed="rId4">
            <a:lum/>
            <a:alphaModFix/>
          </a:blip>
          <a:srcRect/>
          <a:stretch>
            <a:fillRect/>
          </a:stretch>
        </p:blipFill>
        <p:spPr>
          <a:xfrm>
            <a:off x="718268" y="1991864"/>
            <a:ext cx="3591360" cy="4571040"/>
          </a:xfrm>
        </p:spPr>
      </p:pic>
      <p:pic>
        <p:nvPicPr>
          <p:cNvPr id="4" name="Рисунок 3"/>
          <p:cNvPicPr>
            <a:picLocks noGrp="1" noChangeAspect="1"/>
          </p:cNvPicPr>
          <p:nvPr>
            <p:ph type="pic" idx="4294967295"/>
          </p:nvPr>
        </p:nvPicPr>
        <p:blipFill>
          <a:blip r:embed="rId5">
            <a:lum/>
            <a:alphaModFix/>
          </a:blip>
          <a:srcRect/>
          <a:stretch>
            <a:fillRect/>
          </a:stretch>
        </p:blipFill>
        <p:spPr>
          <a:xfrm>
            <a:off x="5551762" y="1991864"/>
            <a:ext cx="3111840" cy="4599843"/>
          </a:xfrm>
        </p:spPr>
      </p:pic>
    </p:spTree>
    <p:extLst>
      <p:ext uri="{BB962C8B-B14F-4D97-AF65-F5344CB8AC3E}">
        <p14:creationId xmlns:p14="http://schemas.microsoft.com/office/powerpoint/2010/main" val="26365136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noGrp="1"/>
          </p:cNvSpPr>
          <p:nvPr>
            <p:ph type="title" idx="4294967295"/>
          </p:nvPr>
        </p:nvSpPr>
        <p:spPr>
          <a:xfrm>
            <a:off x="391680" y="273577"/>
            <a:ext cx="7771680" cy="1007086"/>
          </a:xfrm>
        </p:spPr>
        <p:txBody>
          <a:bodyPr wrap="square" lIns="82945" tIns="41473" rIns="82945" bIns="41473">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buNone/>
            </a:pPr>
            <a:r>
              <a:rPr lang="en-US" sz="2000" dirty="0">
                <a:solidFill>
                  <a:schemeClr val="bg1"/>
                </a:solidFill>
                <a:latin typeface="Bookman Old Style" pitchFamily="18" charset="0"/>
              </a:rPr>
              <a:t>Mickey Mouse is the best symbol of Disneyland Park.</a:t>
            </a:r>
            <a:br>
              <a:rPr lang="en-US" sz="2000" dirty="0">
                <a:solidFill>
                  <a:schemeClr val="bg1"/>
                </a:solidFill>
                <a:latin typeface="Bookman Old Style" pitchFamily="18" charset="0"/>
              </a:rPr>
            </a:br>
            <a:r>
              <a:rPr lang="ru-RU" sz="2000" dirty="0">
                <a:solidFill>
                  <a:schemeClr val="bg1"/>
                </a:solidFill>
                <a:latin typeface="Bookman Old Style" pitchFamily="18" charset="0"/>
              </a:rPr>
              <a:t/>
            </a:r>
            <a:br>
              <a:rPr lang="ru-RU" sz="2000" dirty="0">
                <a:solidFill>
                  <a:schemeClr val="bg1"/>
                </a:solidFill>
                <a:latin typeface="Bookman Old Style" pitchFamily="18" charset="0"/>
              </a:rPr>
            </a:br>
            <a:r>
              <a:rPr lang="ru-RU" sz="2000" dirty="0" err="1">
                <a:solidFill>
                  <a:schemeClr val="bg1"/>
                </a:solidFill>
                <a:latin typeface="Bookman Old Style" pitchFamily="18" charset="0"/>
              </a:rPr>
              <a:t>Міккі</a:t>
            </a:r>
            <a:r>
              <a:rPr lang="ru-RU" sz="2000" dirty="0">
                <a:solidFill>
                  <a:schemeClr val="bg1"/>
                </a:solidFill>
                <a:latin typeface="Bookman Old Style" pitchFamily="18" charset="0"/>
              </a:rPr>
              <a:t> Маус </a:t>
            </a:r>
            <a:r>
              <a:rPr lang="en-US" sz="2000" dirty="0" smtClean="0">
                <a:solidFill>
                  <a:schemeClr val="bg1"/>
                </a:solidFill>
                <a:latin typeface="Bookman Old Style" pitchFamily="18" charset="0"/>
              </a:rPr>
              <a:t>- </a:t>
            </a:r>
            <a:r>
              <a:rPr lang="uk-UA" sz="2000" dirty="0" smtClean="0">
                <a:solidFill>
                  <a:schemeClr val="bg1"/>
                </a:solidFill>
                <a:latin typeface="Bookman Old Style" pitchFamily="18" charset="0"/>
              </a:rPr>
              <a:t>найвідоміший</a:t>
            </a:r>
            <a:r>
              <a:rPr lang="ru-RU" sz="2000" dirty="0" smtClean="0">
                <a:solidFill>
                  <a:schemeClr val="bg1"/>
                </a:solidFill>
                <a:latin typeface="Bookman Old Style" pitchFamily="18" charset="0"/>
              </a:rPr>
              <a:t> </a:t>
            </a:r>
            <a:r>
              <a:rPr lang="ru-RU" sz="2000" dirty="0">
                <a:solidFill>
                  <a:schemeClr val="bg1"/>
                </a:solidFill>
                <a:latin typeface="Bookman Old Style" pitchFamily="18" charset="0"/>
              </a:rPr>
              <a:t>символ </a:t>
            </a:r>
            <a:r>
              <a:rPr lang="ru-RU" sz="2000" dirty="0" err="1">
                <a:solidFill>
                  <a:schemeClr val="bg1"/>
                </a:solidFill>
                <a:latin typeface="Bookman Old Style" pitchFamily="18" charset="0"/>
              </a:rPr>
              <a:t>Діснейленду</a:t>
            </a:r>
            <a:r>
              <a:rPr lang="ru-RU" sz="2000" dirty="0">
                <a:solidFill>
                  <a:schemeClr val="bg1"/>
                </a:solidFill>
                <a:latin typeface="Bookman Old Style" pitchFamily="18" charset="0"/>
              </a:rPr>
              <a:t>.</a:t>
            </a:r>
            <a:r>
              <a:rPr lang="en-US" sz="2000" dirty="0">
                <a:solidFill>
                  <a:schemeClr val="bg1"/>
                </a:solidFill>
                <a:latin typeface="Bookman Old Style" pitchFamily="18" charset="0"/>
              </a:rPr>
              <a:t> </a:t>
            </a:r>
            <a:endParaRPr lang="ru-RU" sz="2000" dirty="0">
              <a:solidFill>
                <a:schemeClr val="bg1"/>
              </a:solidFill>
              <a:latin typeface="Bookman Old Style" pitchFamily="18" charset="0"/>
            </a:endParaRPr>
          </a:p>
        </p:txBody>
      </p:sp>
      <p:pic>
        <p:nvPicPr>
          <p:cNvPr id="3" name="Рисунок 2"/>
          <p:cNvPicPr>
            <a:picLocks noGrp="1" noChangeAspect="1"/>
          </p:cNvPicPr>
          <p:nvPr>
            <p:ph type="pic" idx="4294967295"/>
          </p:nvPr>
        </p:nvPicPr>
        <p:blipFill>
          <a:blip r:embed="rId3">
            <a:lum/>
            <a:alphaModFix/>
          </a:blip>
          <a:srcRect/>
          <a:stretch>
            <a:fillRect/>
          </a:stretch>
        </p:blipFill>
        <p:spPr>
          <a:xfrm>
            <a:off x="522316" y="1730566"/>
            <a:ext cx="3316320" cy="4572480"/>
          </a:xfrm>
        </p:spPr>
      </p:pic>
      <p:pic>
        <p:nvPicPr>
          <p:cNvPr id="4" name="Рисунок 3"/>
          <p:cNvPicPr>
            <a:picLocks noGrp="1" noChangeAspect="1"/>
          </p:cNvPicPr>
          <p:nvPr>
            <p:ph type="pic" idx="4294967295"/>
          </p:nvPr>
        </p:nvPicPr>
        <p:blipFill>
          <a:blip r:embed="rId4">
            <a:lum/>
            <a:alphaModFix/>
          </a:blip>
          <a:srcRect/>
          <a:stretch>
            <a:fillRect/>
          </a:stretch>
        </p:blipFill>
        <p:spPr>
          <a:xfrm>
            <a:off x="4180095" y="1991864"/>
            <a:ext cx="4734720" cy="3429000"/>
          </a:xfrm>
        </p:spPr>
      </p:pic>
    </p:spTree>
    <p:extLst>
      <p:ext uri="{BB962C8B-B14F-4D97-AF65-F5344CB8AC3E}">
        <p14:creationId xmlns:p14="http://schemas.microsoft.com/office/powerpoint/2010/main" val="787141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490066"/>
          </a:xfrm>
        </p:spPr>
        <p:txBody>
          <a:bodyPr>
            <a:noAutofit/>
          </a:bodyPr>
          <a:lstStyle/>
          <a:p>
            <a:r>
              <a:rPr lang="uk-UA" sz="2400" dirty="0" smtClean="0">
                <a:solidFill>
                  <a:schemeClr val="bg1"/>
                </a:solidFill>
                <a:latin typeface="Bookman Old Style" pitchFamily="18" charset="0"/>
              </a:rPr>
              <a:t>Подорож до </a:t>
            </a:r>
            <a:r>
              <a:rPr lang="uk-UA" sz="2400" dirty="0" smtClean="0">
                <a:solidFill>
                  <a:schemeClr val="bg1"/>
                </a:solidFill>
                <a:latin typeface="Bookman Old Style" pitchFamily="18" charset="0"/>
              </a:rPr>
              <a:t>Чехії</a:t>
            </a:r>
            <a:endParaRPr lang="ru-RU" sz="2400" dirty="0">
              <a:solidFill>
                <a:schemeClr val="bg1"/>
              </a:solidFill>
              <a:latin typeface="Bookman Old Style" pitchFamily="18" charset="0"/>
            </a:endParaRPr>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36" y="3861048"/>
            <a:ext cx="1682499" cy="2996952"/>
          </a:xfrm>
        </p:spPr>
      </p:pic>
      <p:pic>
        <p:nvPicPr>
          <p:cNvPr id="5" name="Объект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42" y="548680"/>
            <a:ext cx="1918517" cy="3417359"/>
          </a:xfrm>
          <a:prstGeom prst="rect">
            <a:avLst/>
          </a:prstGeom>
        </p:spPr>
      </p:pic>
      <p:pic>
        <p:nvPicPr>
          <p:cNvPr id="6" name="Объект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43908"/>
            <a:ext cx="2699792" cy="2020428"/>
          </a:xfrm>
          <a:prstGeom prst="rect">
            <a:avLst/>
          </a:prstGeom>
        </p:spPr>
      </p:pic>
      <p:pic>
        <p:nvPicPr>
          <p:cNvPr id="7" name="Объект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4334" y="3663019"/>
            <a:ext cx="1483368" cy="3107177"/>
          </a:xfrm>
          <a:prstGeom prst="rect">
            <a:avLst/>
          </a:prstGeom>
        </p:spPr>
      </p:pic>
      <p:pic>
        <p:nvPicPr>
          <p:cNvPr id="9" name="Объект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7736" y="548680"/>
            <a:ext cx="3094832" cy="1737450"/>
          </a:xfrm>
          <a:prstGeom prst="rect">
            <a:avLst/>
          </a:prstGeom>
        </p:spPr>
      </p:pic>
      <p:pic>
        <p:nvPicPr>
          <p:cNvPr id="10" name="Объект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6980" y="2286130"/>
            <a:ext cx="2393206" cy="1240611"/>
          </a:xfrm>
          <a:prstGeom prst="rect">
            <a:avLst/>
          </a:prstGeom>
        </p:spPr>
      </p:pic>
      <p:pic>
        <p:nvPicPr>
          <p:cNvPr id="11" name="Объект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8" y="31669"/>
            <a:ext cx="2588361" cy="1453115"/>
          </a:xfrm>
          <a:prstGeom prst="rect">
            <a:avLst/>
          </a:prstGeom>
        </p:spPr>
      </p:pic>
      <p:pic>
        <p:nvPicPr>
          <p:cNvPr id="12" name="Объект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4565" y="5363104"/>
            <a:ext cx="3199186" cy="1494896"/>
          </a:xfrm>
          <a:prstGeom prst="rect">
            <a:avLst/>
          </a:prstGeom>
        </p:spPr>
      </p:pic>
      <p:pic>
        <p:nvPicPr>
          <p:cNvPr id="15" name="Объект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4611" y="1053992"/>
            <a:ext cx="1415425" cy="2521226"/>
          </a:xfrm>
          <a:prstGeom prst="rect">
            <a:avLst/>
          </a:prstGeom>
        </p:spPr>
      </p:pic>
      <p:pic>
        <p:nvPicPr>
          <p:cNvPr id="14" name="Объект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7955" y="4149080"/>
            <a:ext cx="1993307" cy="2681053"/>
          </a:xfrm>
          <a:prstGeom prst="rect">
            <a:avLst/>
          </a:prstGeom>
        </p:spPr>
      </p:pic>
      <p:pic>
        <p:nvPicPr>
          <p:cNvPr id="16" name="Объект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4605" y="3557553"/>
            <a:ext cx="3087635" cy="1733409"/>
          </a:xfrm>
          <a:prstGeom prst="rect">
            <a:avLst/>
          </a:prstGeom>
        </p:spPr>
      </p:pic>
    </p:spTree>
    <p:extLst>
      <p:ext uri="{BB962C8B-B14F-4D97-AF65-F5344CB8AC3E}">
        <p14:creationId xmlns:p14="http://schemas.microsoft.com/office/powerpoint/2010/main" val="3533806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800" dirty="0" smtClean="0">
                <a:solidFill>
                  <a:schemeClr val="bg1"/>
                </a:solidFill>
                <a:latin typeface="Bookman Old Style" pitchFamily="18" charset="0"/>
              </a:rPr>
              <a:t>Подорож до </a:t>
            </a:r>
            <a:r>
              <a:rPr lang="uk-UA" sz="2800" dirty="0" smtClean="0">
                <a:solidFill>
                  <a:schemeClr val="bg1"/>
                </a:solidFill>
                <a:latin typeface="Bookman Old Style" pitchFamily="18" charset="0"/>
              </a:rPr>
              <a:t>Угорщини</a:t>
            </a:r>
            <a:br>
              <a:rPr lang="uk-UA" sz="2800" dirty="0" smtClean="0">
                <a:solidFill>
                  <a:schemeClr val="bg1"/>
                </a:solidFill>
                <a:latin typeface="Bookman Old Style" pitchFamily="18" charset="0"/>
              </a:rPr>
            </a:br>
            <a:r>
              <a:rPr lang="uk-UA" sz="2800" dirty="0" smtClean="0">
                <a:solidFill>
                  <a:schemeClr val="bg1"/>
                </a:solidFill>
                <a:latin typeface="Bookman Old Style" pitchFamily="18" charset="0"/>
              </a:rPr>
              <a:t>(Будапешт)</a:t>
            </a:r>
            <a:endParaRPr lang="ru-RU" sz="28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420888"/>
            <a:ext cx="4402832" cy="3024335"/>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220072" y="1628800"/>
            <a:ext cx="3024336" cy="4925144"/>
          </a:xfrm>
        </p:spPr>
      </p:pic>
    </p:spTree>
    <p:extLst>
      <p:ext uri="{BB962C8B-B14F-4D97-AF65-F5344CB8AC3E}">
        <p14:creationId xmlns:p14="http://schemas.microsoft.com/office/powerpoint/2010/main" val="3780526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half" idx="2"/>
          </p:nvPr>
        </p:nvSpPr>
        <p:spPr>
          <a:xfrm>
            <a:off x="395536" y="116632"/>
            <a:ext cx="8291264" cy="6009531"/>
          </a:xfrm>
        </p:spPr>
        <p:txBody>
          <a:bodyPr/>
          <a:lstStyle/>
          <a:p>
            <a:pPr marL="137160" indent="0">
              <a:buNone/>
            </a:pPr>
            <a:r>
              <a:rPr lang="uk-UA" dirty="0" smtClean="0">
                <a:solidFill>
                  <a:schemeClr val="bg1"/>
                </a:solidFill>
                <a:latin typeface="Bookman Old Style" pitchFamily="18" charset="0"/>
              </a:rPr>
              <a:t>Невід'ємною частиною роботи є організація та проведення оздоровлення студентів. Була проведена оздоровча компанія влітку  2010,2011 роках на Азовському морі в ДЛОЦ ім. </a:t>
            </a:r>
            <a:r>
              <a:rPr lang="uk-UA" dirty="0" err="1" smtClean="0">
                <a:solidFill>
                  <a:schemeClr val="bg1"/>
                </a:solidFill>
                <a:latin typeface="Bookman Old Style" pitchFamily="18" charset="0"/>
              </a:rPr>
              <a:t>Ілюші</a:t>
            </a:r>
            <a:r>
              <a:rPr lang="uk-UA" dirty="0" smtClean="0">
                <a:solidFill>
                  <a:schemeClr val="bg1"/>
                </a:solidFill>
                <a:latin typeface="Bookman Old Style" pitchFamily="18" charset="0"/>
              </a:rPr>
              <a:t> </a:t>
            </a:r>
            <a:r>
              <a:rPr lang="uk-UA" dirty="0" err="1" smtClean="0">
                <a:solidFill>
                  <a:schemeClr val="bg1"/>
                </a:solidFill>
                <a:latin typeface="Bookman Old Style" pitchFamily="18" charset="0"/>
              </a:rPr>
              <a:t>Куліка</a:t>
            </a:r>
            <a:r>
              <a:rPr lang="uk-UA" dirty="0" smtClean="0">
                <a:solidFill>
                  <a:schemeClr val="bg1"/>
                </a:solidFill>
                <a:latin typeface="Bookman Old Style" pitchFamily="18" charset="0"/>
              </a:rPr>
              <a:t> </a:t>
            </a:r>
          </a:p>
          <a:p>
            <a:pPr marL="137160" indent="0">
              <a:buNone/>
            </a:pPr>
            <a:endParaRPr lang="ru-RU"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2" y="2708920"/>
            <a:ext cx="4896544" cy="2736304"/>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1844824"/>
            <a:ext cx="3744416" cy="4854398"/>
          </a:xfrm>
          <a:prstGeom prst="rect">
            <a:avLst/>
          </a:prstGeom>
        </p:spPr>
      </p:pic>
    </p:spTree>
    <p:extLst>
      <p:ext uri="{BB962C8B-B14F-4D97-AF65-F5344CB8AC3E}">
        <p14:creationId xmlns:p14="http://schemas.microsoft.com/office/powerpoint/2010/main" val="18015594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idx="1"/>
          </p:nvPr>
        </p:nvSpPr>
        <p:spPr>
          <a:xfrm>
            <a:off x="457200" y="188640"/>
            <a:ext cx="8229600" cy="5937523"/>
          </a:xfrm>
        </p:spPr>
        <p:txBody>
          <a:bodyPr>
            <a:normAutofit lnSpcReduction="10000"/>
          </a:bodyPr>
          <a:lstStyle/>
          <a:p>
            <a:pPr marL="0" indent="0" algn="ctr">
              <a:buNone/>
            </a:pPr>
            <a:r>
              <a:rPr lang="uk-UA" dirty="0"/>
              <a:t>Вступ</a:t>
            </a:r>
            <a:endParaRPr lang="ru-RU" dirty="0"/>
          </a:p>
          <a:p>
            <a:pPr marL="0" indent="0">
              <a:buNone/>
            </a:pPr>
            <a:r>
              <a:rPr lang="uk-UA" sz="2800" dirty="0"/>
              <a:t>Процес навчання та вивчення іноземних мов, зокрема англійської, завжди був нескінченним джерелом нових знань не тільки для студентів-медиків, а й для викладачів.</a:t>
            </a:r>
            <a:endParaRPr lang="ru-RU" sz="2800" dirty="0"/>
          </a:p>
          <a:p>
            <a:pPr marL="0" indent="0">
              <a:buNone/>
            </a:pPr>
            <a:r>
              <a:rPr lang="uk-UA" sz="2800" dirty="0"/>
              <a:t>Актуальність цієї теми полягає в необхідності показати на практиці наявність і можливість нових методів навчання, пошуки цікавих ідей для навчання,  викладання та практики іноземної мови</a:t>
            </a:r>
            <a:r>
              <a:rPr lang="uk-UA" sz="2800" dirty="0" smtClean="0"/>
              <a:t>.</a:t>
            </a:r>
          </a:p>
          <a:p>
            <a:pPr marL="0" indent="0">
              <a:buNone/>
            </a:pPr>
            <a:r>
              <a:rPr lang="uk-UA" sz="2800" dirty="0"/>
              <a:t>Мета при вивченні іноземних мов – формування культурно-мовної особистості студента-медика, </a:t>
            </a:r>
            <a:r>
              <a:rPr lang="uk-UA" sz="2800" dirty="0" smtClean="0"/>
              <a:t> готового </a:t>
            </a:r>
            <a:r>
              <a:rPr lang="uk-UA" sz="2800" dirty="0"/>
              <a:t>до участі міжкультурної </a:t>
            </a:r>
            <a:r>
              <a:rPr lang="uk-UA" sz="2800" dirty="0" smtClean="0"/>
              <a:t>комунікації та формувати вміння спілкуватися з майбутніми колегами.</a:t>
            </a:r>
            <a:endParaRPr lang="ru-RU" sz="2800" dirty="0"/>
          </a:p>
          <a:p>
            <a:pPr marL="0" indent="0">
              <a:buNone/>
            </a:pPr>
            <a:endParaRPr lang="ru-RU" sz="2800" dirty="0"/>
          </a:p>
          <a:p>
            <a:endParaRPr lang="ru-RU" dirty="0"/>
          </a:p>
        </p:txBody>
      </p:sp>
    </p:spTree>
    <p:extLst>
      <p:ext uri="{BB962C8B-B14F-4D97-AF65-F5344CB8AC3E}">
        <p14:creationId xmlns:p14="http://schemas.microsoft.com/office/powerpoint/2010/main" val="4203803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3754760" cy="1930226"/>
          </a:xfrm>
        </p:spPr>
        <p:txBody>
          <a:bodyPr>
            <a:normAutofit/>
          </a:bodyPr>
          <a:lstStyle/>
          <a:p>
            <a:r>
              <a:rPr lang="uk-UA" sz="2800" b="0" dirty="0" smtClean="0">
                <a:solidFill>
                  <a:schemeClr val="bg1"/>
                </a:solidFill>
                <a:latin typeface="Bookman Old Style" pitchFamily="18" charset="0"/>
              </a:rPr>
              <a:t>Конкурс</a:t>
            </a:r>
            <a:br>
              <a:rPr lang="uk-UA" sz="2800" b="0" dirty="0" smtClean="0">
                <a:solidFill>
                  <a:schemeClr val="bg1"/>
                </a:solidFill>
                <a:latin typeface="Bookman Old Style" pitchFamily="18" charset="0"/>
              </a:rPr>
            </a:br>
            <a:r>
              <a:rPr lang="uk-UA" sz="2800" b="0" dirty="0" smtClean="0">
                <a:solidFill>
                  <a:schemeClr val="bg1"/>
                </a:solidFill>
                <a:latin typeface="Bookman Old Style" pitchFamily="18" charset="0"/>
              </a:rPr>
              <a:t>«Пісочна   Фантазія»</a:t>
            </a:r>
            <a:endParaRPr lang="ru-RU" sz="2800" b="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9512" y="2729538"/>
            <a:ext cx="4316288" cy="2427653"/>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729538"/>
            <a:ext cx="4244280" cy="2427653"/>
          </a:xfrm>
        </p:spPr>
      </p:pic>
      <p:sp>
        <p:nvSpPr>
          <p:cNvPr id="7" name="TextBox 6"/>
          <p:cNvSpPr txBox="1"/>
          <p:nvPr/>
        </p:nvSpPr>
        <p:spPr>
          <a:xfrm>
            <a:off x="4788024" y="620688"/>
            <a:ext cx="3024336" cy="707886"/>
          </a:xfrm>
          <a:prstGeom prst="rect">
            <a:avLst/>
          </a:prstGeom>
          <a:noFill/>
        </p:spPr>
        <p:txBody>
          <a:bodyPr wrap="square" rtlCol="0">
            <a:spAutoFit/>
          </a:bodyPr>
          <a:lstStyle/>
          <a:p>
            <a:r>
              <a:rPr lang="uk-UA" sz="4000" dirty="0" smtClean="0">
                <a:solidFill>
                  <a:schemeClr val="bg1"/>
                </a:solidFill>
              </a:rPr>
              <a:t>  </a:t>
            </a:r>
            <a:r>
              <a:rPr lang="uk-UA" sz="2800" dirty="0" smtClean="0">
                <a:solidFill>
                  <a:schemeClr val="bg1"/>
                </a:solidFill>
                <a:latin typeface="Bookman Old Style" pitchFamily="18" charset="0"/>
                <a:cs typeface="Arial" pitchFamily="34" charset="0"/>
              </a:rPr>
              <a:t>Дискотека</a:t>
            </a:r>
            <a:endParaRPr lang="ru-RU" sz="2800" dirty="0">
              <a:solidFill>
                <a:schemeClr val="bg1"/>
              </a:solidFill>
              <a:latin typeface="Bookman Old Style" pitchFamily="18" charset="0"/>
              <a:cs typeface="Arial" pitchFamily="34" charset="0"/>
            </a:endParaRPr>
          </a:p>
        </p:txBody>
      </p:sp>
    </p:spTree>
    <p:extLst>
      <p:ext uri="{BB962C8B-B14F-4D97-AF65-F5344CB8AC3E}">
        <p14:creationId xmlns:p14="http://schemas.microsoft.com/office/powerpoint/2010/main" val="2402092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800" dirty="0" smtClean="0">
                <a:solidFill>
                  <a:schemeClr val="bg1"/>
                </a:solidFill>
                <a:latin typeface="Bookman Old Style" pitchFamily="18" charset="0"/>
              </a:rPr>
              <a:t>Екскурсія до заповідника «</a:t>
            </a:r>
            <a:r>
              <a:rPr lang="uk-UA" sz="2800" dirty="0" err="1" smtClean="0">
                <a:solidFill>
                  <a:schemeClr val="bg1"/>
                </a:solidFill>
                <a:latin typeface="Bookman Old Style" pitchFamily="18" charset="0"/>
              </a:rPr>
              <a:t>Асканія</a:t>
            </a:r>
            <a:r>
              <a:rPr lang="uk-UA" sz="2800" dirty="0" smtClean="0">
                <a:solidFill>
                  <a:schemeClr val="bg1"/>
                </a:solidFill>
                <a:latin typeface="Bookman Old Style" pitchFamily="18" charset="0"/>
              </a:rPr>
              <a:t> Нова»</a:t>
            </a:r>
            <a:endParaRPr lang="ru-RU" sz="28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729539"/>
            <a:ext cx="4038600" cy="2267284"/>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729539"/>
            <a:ext cx="4038600" cy="2267284"/>
          </a:xfrm>
        </p:spPr>
      </p:pic>
    </p:spTree>
    <p:extLst>
      <p:ext uri="{BB962C8B-B14F-4D97-AF65-F5344CB8AC3E}">
        <p14:creationId xmlns:p14="http://schemas.microsoft.com/office/powerpoint/2010/main" val="11592278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half" idx="1"/>
          </p:nvPr>
        </p:nvSpPr>
        <p:spPr>
          <a:xfrm>
            <a:off x="457200" y="188640"/>
            <a:ext cx="8219256" cy="5937523"/>
          </a:xfrm>
        </p:spPr>
        <p:txBody>
          <a:bodyPr>
            <a:normAutofit/>
          </a:bodyPr>
          <a:lstStyle/>
          <a:p>
            <a:pPr marL="137160" indent="0">
              <a:buNone/>
            </a:pPr>
            <a:r>
              <a:rPr lang="uk-UA" sz="2400" b="1" dirty="0" smtClean="0">
                <a:solidFill>
                  <a:schemeClr val="bg1"/>
                </a:solidFill>
                <a:latin typeface="Bookman Old Style" pitchFamily="18" charset="0"/>
              </a:rPr>
              <a:t>Організація екскурсій до музеїв та художніх галерей – невід'ємна частина виховної роботи зі студентами та узагальнення учбових тем «Мистецтво», «Україна».</a:t>
            </a:r>
          </a:p>
          <a:p>
            <a:pPr marL="137160" indent="0">
              <a:buNone/>
            </a:pPr>
            <a:r>
              <a:rPr lang="uk-UA" sz="2400" b="1" dirty="0" smtClean="0">
                <a:solidFill>
                  <a:schemeClr val="bg1"/>
                </a:solidFill>
                <a:latin typeface="Bookman Old Style" pitchFamily="18" charset="0"/>
              </a:rPr>
              <a:t>              </a:t>
            </a:r>
            <a:r>
              <a:rPr lang="uk-UA" sz="2400" b="1" i="1" dirty="0" smtClean="0">
                <a:solidFill>
                  <a:schemeClr val="bg1">
                    <a:lumMod val="85000"/>
                    <a:lumOff val="15000"/>
                  </a:schemeClr>
                </a:solidFill>
                <a:latin typeface="Bookman Old Style" pitchFamily="18" charset="0"/>
              </a:rPr>
              <a:t>Харківський художній музей</a:t>
            </a:r>
            <a:endParaRPr lang="ru-RU" sz="2400" b="1" i="1" dirty="0">
              <a:solidFill>
                <a:schemeClr val="bg1">
                  <a:lumMod val="85000"/>
                  <a:lumOff val="15000"/>
                </a:schemeClr>
              </a:solidFill>
              <a:latin typeface="Bookman Old Style" pitchFamily="18" charset="0"/>
            </a:endParaRPr>
          </a:p>
        </p:txBody>
      </p:sp>
      <p:pic>
        <p:nvPicPr>
          <p:cNvPr id="12" name="Рисунок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058" y="2145859"/>
            <a:ext cx="6228184" cy="4671137"/>
          </a:xfrm>
          <a:prstGeom prst="rect">
            <a:avLst/>
          </a:prstGeom>
        </p:spPr>
      </p:pic>
    </p:spTree>
    <p:extLst>
      <p:ext uri="{BB962C8B-B14F-4D97-AF65-F5344CB8AC3E}">
        <p14:creationId xmlns:p14="http://schemas.microsoft.com/office/powerpoint/2010/main" val="28457024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latin typeface="Bookman Old Style" pitchFamily="18" charset="0"/>
              </a:rPr>
              <a:t>Гр. Л-11 в Харківському художньому музеї</a:t>
            </a:r>
            <a:endParaRPr lang="ru-RU" sz="24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5536" y="2636912"/>
            <a:ext cx="4023023" cy="3017267"/>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60032" y="2636912"/>
            <a:ext cx="4023023" cy="3017267"/>
          </a:xfrm>
        </p:spPr>
      </p:pic>
    </p:spTree>
    <p:extLst>
      <p:ext uri="{BB962C8B-B14F-4D97-AF65-F5344CB8AC3E}">
        <p14:creationId xmlns:p14="http://schemas.microsoft.com/office/powerpoint/2010/main" val="33394189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260648"/>
            <a:ext cx="8229600" cy="1143000"/>
          </a:xfrm>
        </p:spPr>
        <p:txBody>
          <a:bodyPr>
            <a:normAutofit fontScale="90000"/>
          </a:bodyPr>
          <a:lstStyle/>
          <a:p>
            <a:r>
              <a:rPr lang="uk-UA" sz="2400" dirty="0" smtClean="0">
                <a:solidFill>
                  <a:schemeClr val="bg1"/>
                </a:solidFill>
                <a:latin typeface="Bookman Old Style" pitchFamily="18" charset="0"/>
              </a:rPr>
              <a:t>Закріплення матеріалу «Захист навколишнього середовища». Екскурсія до </a:t>
            </a:r>
            <a:r>
              <a:rPr lang="uk-UA" sz="2400" dirty="0" err="1" smtClean="0">
                <a:solidFill>
                  <a:schemeClr val="bg1"/>
                </a:solidFill>
                <a:latin typeface="Bookman Old Style" pitchFamily="18" charset="0"/>
              </a:rPr>
              <a:t>Безлюдівських</a:t>
            </a:r>
            <a:r>
              <a:rPr lang="uk-UA" sz="2400" dirty="0" smtClean="0">
                <a:solidFill>
                  <a:schemeClr val="bg1"/>
                </a:solidFill>
                <a:latin typeface="Bookman Old Style" pitchFamily="18" charset="0"/>
              </a:rPr>
              <a:t> очисних споруд та знайомство з лабораторією – майбутнє місце роботи лаборантів (гр.Л-01</a:t>
            </a:r>
            <a:r>
              <a:rPr lang="uk-UA" sz="2400" dirty="0" smtClean="0">
                <a:solidFill>
                  <a:schemeClr val="bg1"/>
                </a:solidFill>
                <a:latin typeface="Bookman Old Style" pitchFamily="18" charset="0"/>
              </a:rPr>
              <a:t>).</a:t>
            </a:r>
            <a:endParaRPr lang="ru-RU" sz="24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528" y="2132856"/>
            <a:ext cx="3922588" cy="2941941"/>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4008" y="2132856"/>
            <a:ext cx="3932700" cy="2949525"/>
          </a:xfrm>
        </p:spPr>
      </p:pic>
    </p:spTree>
    <p:extLst>
      <p:ext uri="{BB962C8B-B14F-4D97-AF65-F5344CB8AC3E}">
        <p14:creationId xmlns:p14="http://schemas.microsoft.com/office/powerpoint/2010/main" val="1453999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000" dirty="0" smtClean="0">
                <a:solidFill>
                  <a:schemeClr val="bg1"/>
                </a:solidFill>
                <a:latin typeface="Bookman Old Style" pitchFamily="18" charset="0"/>
              </a:rPr>
              <a:t>Екскурсія до Харківського Історичного Музею </a:t>
            </a:r>
            <a:r>
              <a:rPr lang="uk-UA" sz="2000" dirty="0" smtClean="0">
                <a:solidFill>
                  <a:schemeClr val="bg1"/>
                </a:solidFill>
                <a:latin typeface="Bookman Old Style" pitchFamily="18" charset="0"/>
              </a:rPr>
              <a:t/>
            </a:r>
            <a:br>
              <a:rPr lang="uk-UA" sz="2000" dirty="0" smtClean="0">
                <a:solidFill>
                  <a:schemeClr val="bg1"/>
                </a:solidFill>
                <a:latin typeface="Bookman Old Style" pitchFamily="18" charset="0"/>
              </a:rPr>
            </a:br>
            <a:r>
              <a:rPr lang="uk-UA" sz="2000" dirty="0" smtClean="0">
                <a:solidFill>
                  <a:schemeClr val="bg1"/>
                </a:solidFill>
                <a:latin typeface="Bookman Old Style" pitchFamily="18" charset="0"/>
              </a:rPr>
              <a:t>(</a:t>
            </a:r>
            <a:r>
              <a:rPr lang="uk-UA" sz="2000" dirty="0" smtClean="0">
                <a:solidFill>
                  <a:schemeClr val="bg1"/>
                </a:solidFill>
                <a:latin typeface="Bookman Old Style" pitchFamily="18" charset="0"/>
              </a:rPr>
              <a:t>група М-01)</a:t>
            </a:r>
            <a:br>
              <a:rPr lang="uk-UA" sz="2000" dirty="0" smtClean="0">
                <a:solidFill>
                  <a:schemeClr val="bg1"/>
                </a:solidFill>
                <a:latin typeface="Bookman Old Style" pitchFamily="18" charset="0"/>
              </a:rPr>
            </a:br>
            <a:r>
              <a:rPr lang="uk-UA" sz="2000" dirty="0" smtClean="0">
                <a:solidFill>
                  <a:schemeClr val="bg1"/>
                </a:solidFill>
                <a:latin typeface="Bookman Old Style" pitchFamily="18" charset="0"/>
              </a:rPr>
              <a:t>Узагальнення теми «Харківщина»</a:t>
            </a:r>
            <a:endParaRPr lang="ru-RU" sz="2000" dirty="0">
              <a:solidFill>
                <a:schemeClr val="bg1"/>
              </a:solidFill>
              <a:latin typeface="Bookman Old Style" pitchFamily="18" charset="0"/>
            </a:endParaRPr>
          </a:p>
        </p:txBody>
      </p:sp>
      <p:pic>
        <p:nvPicPr>
          <p:cNvPr id="8" name="Объект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16017" y="1960452"/>
            <a:ext cx="4162572" cy="3121929"/>
          </a:xfrm>
        </p:spPr>
      </p:pic>
      <p:pic>
        <p:nvPicPr>
          <p:cNvPr id="7" name="Объект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23527" y="1988840"/>
            <a:ext cx="4124721" cy="3093541"/>
          </a:xfrm>
        </p:spPr>
      </p:pic>
    </p:spTree>
    <p:extLst>
      <p:ext uri="{BB962C8B-B14F-4D97-AF65-F5344CB8AC3E}">
        <p14:creationId xmlns:p14="http://schemas.microsoft.com/office/powerpoint/2010/main" val="967521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latin typeface="Bookman Old Style" pitchFamily="18" charset="0"/>
              </a:rPr>
              <a:t>Виховний захід «Молодь шанує ветеранів»</a:t>
            </a:r>
            <a:br>
              <a:rPr lang="uk-UA" sz="2400" dirty="0" smtClean="0">
                <a:solidFill>
                  <a:schemeClr val="bg1"/>
                </a:solidFill>
                <a:latin typeface="Bookman Old Style" pitchFamily="18" charset="0"/>
              </a:rPr>
            </a:br>
            <a:r>
              <a:rPr lang="uk-UA" sz="2400" dirty="0" smtClean="0">
                <a:solidFill>
                  <a:schemeClr val="bg1"/>
                </a:solidFill>
                <a:latin typeface="Bookman Old Style" pitchFamily="18" charset="0"/>
              </a:rPr>
              <a:t>Конкурс « Інсценованої пісні»</a:t>
            </a:r>
            <a:endParaRPr lang="ru-RU" sz="24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5680" y="2492896"/>
            <a:ext cx="4460120" cy="2503927"/>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492896"/>
            <a:ext cx="4460120" cy="2503927"/>
          </a:xfrm>
        </p:spPr>
      </p:pic>
    </p:spTree>
    <p:extLst>
      <p:ext uri="{BB962C8B-B14F-4D97-AF65-F5344CB8AC3E}">
        <p14:creationId xmlns:p14="http://schemas.microsoft.com/office/powerpoint/2010/main" val="15317944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latin typeface="Bookman Old Style" pitchFamily="18" charset="0"/>
              </a:rPr>
              <a:t>Участь групи Л-01 (2011р.)</a:t>
            </a:r>
            <a:br>
              <a:rPr lang="uk-UA" sz="2400" dirty="0" smtClean="0">
                <a:solidFill>
                  <a:schemeClr val="bg1"/>
                </a:solidFill>
                <a:latin typeface="Bookman Old Style" pitchFamily="18" charset="0"/>
              </a:rPr>
            </a:br>
            <a:r>
              <a:rPr lang="uk-UA" sz="2400" dirty="0" smtClean="0">
                <a:solidFill>
                  <a:schemeClr val="bg1"/>
                </a:solidFill>
                <a:latin typeface="Bookman Old Style" pitchFamily="18" charset="0"/>
              </a:rPr>
              <a:t>Свято «Золота осінь»</a:t>
            </a:r>
            <a:endParaRPr lang="ru-RU" sz="24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51520" y="2614070"/>
            <a:ext cx="4244280" cy="2382753"/>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636912"/>
            <a:ext cx="4203592" cy="2359911"/>
          </a:xfrm>
        </p:spPr>
      </p:pic>
    </p:spTree>
    <p:extLst>
      <p:ext uri="{BB962C8B-B14F-4D97-AF65-F5344CB8AC3E}">
        <p14:creationId xmlns:p14="http://schemas.microsoft.com/office/powerpoint/2010/main" val="2218008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latin typeface="Bookman Old Style" pitchFamily="18" charset="0"/>
              </a:rPr>
              <a:t>Проведення свята «Масляна» в коледжі (гр.Л-01)</a:t>
            </a:r>
            <a:endParaRPr lang="ru-RU" sz="24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1099" y="2643980"/>
            <a:ext cx="4084877" cy="3063658"/>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88024" y="2636912"/>
            <a:ext cx="4023023" cy="3017267"/>
          </a:xfrm>
        </p:spPr>
      </p:pic>
    </p:spTree>
    <p:extLst>
      <p:ext uri="{BB962C8B-B14F-4D97-AF65-F5344CB8AC3E}">
        <p14:creationId xmlns:p14="http://schemas.microsoft.com/office/powerpoint/2010/main" val="34463671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404664"/>
            <a:ext cx="8229600" cy="1143000"/>
          </a:xfrm>
        </p:spPr>
        <p:txBody>
          <a:bodyPr>
            <a:noAutofit/>
          </a:bodyPr>
          <a:lstStyle/>
          <a:p>
            <a:r>
              <a:rPr lang="uk-UA" sz="2800" dirty="0">
                <a:solidFill>
                  <a:schemeClr val="bg1"/>
                </a:solidFill>
              </a:rPr>
              <a:t>Розвиток всебічно розвинутої особистості студента неможливо без відвідування театрів.</a:t>
            </a:r>
            <a:r>
              <a:rPr lang="ru-RU" sz="2800" dirty="0">
                <a:solidFill>
                  <a:schemeClr val="bg1"/>
                </a:solidFill>
              </a:rPr>
              <a:t/>
            </a:r>
            <a:br>
              <a:rPr lang="ru-RU" sz="2800" dirty="0">
                <a:solidFill>
                  <a:schemeClr val="bg1"/>
                </a:solidFill>
              </a:rPr>
            </a:br>
            <a:endParaRPr lang="ru-RU" sz="2800" dirty="0">
              <a:solidFill>
                <a:schemeClr val="bg1"/>
              </a:solidFill>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0814" y="2492896"/>
            <a:ext cx="4128458" cy="3096344"/>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92265" y="2492896"/>
            <a:ext cx="4128459" cy="3096344"/>
          </a:xfrm>
        </p:spPr>
      </p:pic>
      <p:sp>
        <p:nvSpPr>
          <p:cNvPr id="7" name="TextBox 6"/>
          <p:cNvSpPr txBox="1"/>
          <p:nvPr/>
        </p:nvSpPr>
        <p:spPr>
          <a:xfrm>
            <a:off x="1979712" y="1556792"/>
            <a:ext cx="5472608" cy="707886"/>
          </a:xfrm>
          <a:prstGeom prst="rect">
            <a:avLst/>
          </a:prstGeom>
          <a:noFill/>
        </p:spPr>
        <p:txBody>
          <a:bodyPr wrap="square" rtlCol="0">
            <a:spAutoFit/>
          </a:bodyPr>
          <a:lstStyle/>
          <a:p>
            <a:pPr algn="ctr"/>
            <a:r>
              <a:rPr lang="uk-UA" sz="2000" b="1" dirty="0" smtClean="0">
                <a:solidFill>
                  <a:schemeClr val="bg1"/>
                </a:solidFill>
                <a:latin typeface="Bookman Old Style" pitchFamily="18" charset="0"/>
              </a:rPr>
              <a:t>ХАТОБ </a:t>
            </a:r>
          </a:p>
          <a:p>
            <a:pPr algn="ctr"/>
            <a:r>
              <a:rPr lang="uk-UA" sz="2000" b="1" dirty="0" smtClean="0">
                <a:solidFill>
                  <a:schemeClr val="bg1"/>
                </a:solidFill>
                <a:latin typeface="Bookman Old Style" pitchFamily="18" charset="0"/>
              </a:rPr>
              <a:t>Балет « Лебедине озеро»</a:t>
            </a:r>
            <a:endParaRPr lang="ru-RU" sz="2000" b="1" dirty="0">
              <a:solidFill>
                <a:schemeClr val="bg1"/>
              </a:solidFill>
              <a:latin typeface="Bookman Old Style" pitchFamily="18" charset="0"/>
            </a:endParaRPr>
          </a:p>
        </p:txBody>
      </p:sp>
    </p:spTree>
    <p:extLst>
      <p:ext uri="{BB962C8B-B14F-4D97-AF65-F5344CB8AC3E}">
        <p14:creationId xmlns:p14="http://schemas.microsoft.com/office/powerpoint/2010/main" val="25232111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116632"/>
            <a:ext cx="8229600" cy="6009531"/>
          </a:xfrm>
        </p:spPr>
        <p:txBody>
          <a:bodyPr>
            <a:normAutofit fontScale="92500"/>
          </a:bodyPr>
          <a:lstStyle/>
          <a:p>
            <a:pPr marL="0" indent="0">
              <a:buNone/>
            </a:pPr>
            <a:r>
              <a:rPr lang="uk-UA" dirty="0" smtClean="0"/>
              <a:t>Питання вивчення функцій мови у сучасному суспільстві розглядається по-новому. Насамперед знання мови – це знання свого фаху, рівень опанування професійною мовою, фаховою термінологією. </a:t>
            </a:r>
          </a:p>
          <a:p>
            <a:pPr marL="0" indent="0">
              <a:buNone/>
            </a:pPr>
            <a:r>
              <a:rPr lang="uk-UA" dirty="0" smtClean="0"/>
              <a:t>З</a:t>
            </a:r>
            <a:r>
              <a:rPr lang="uk-UA" dirty="0" smtClean="0"/>
              <a:t>міст занять відповідає </a:t>
            </a:r>
            <a:r>
              <a:rPr lang="uk-UA" dirty="0" smtClean="0"/>
              <a:t>навчальній програмі, </a:t>
            </a:r>
            <a:r>
              <a:rPr lang="uk-UA" dirty="0" smtClean="0"/>
              <a:t>яка складається </a:t>
            </a:r>
            <a:r>
              <a:rPr lang="uk-UA" dirty="0" smtClean="0"/>
              <a:t>на </a:t>
            </a:r>
            <a:r>
              <a:rPr lang="uk-UA" dirty="0" smtClean="0"/>
              <a:t>основі програм затверджених МОН України і МОЗ України в 2011р. </a:t>
            </a:r>
            <a:r>
              <a:rPr lang="uk-UA" dirty="0" smtClean="0"/>
              <a:t>для всіх </a:t>
            </a:r>
            <a:r>
              <a:rPr lang="uk-UA" dirty="0" smtClean="0"/>
              <a:t>спеціальностей</a:t>
            </a:r>
            <a:r>
              <a:rPr lang="uk-UA" dirty="0" smtClean="0"/>
              <a:t>.</a:t>
            </a:r>
            <a:endParaRPr lang="uk-UA" dirty="0"/>
          </a:p>
          <a:p>
            <a:pPr marL="0" indent="0">
              <a:buNone/>
            </a:pPr>
            <a:r>
              <a:rPr lang="uk-UA" dirty="0" smtClean="0"/>
              <a:t>Організація учбового процесу складається з чотирьох видів мовленнєвої діяльності: читання, аудіювання, мовлення, </a:t>
            </a:r>
            <a:r>
              <a:rPr lang="uk-UA" dirty="0"/>
              <a:t>письмо. Основу мови становить </a:t>
            </a:r>
            <a:r>
              <a:rPr lang="uk-UA" dirty="0" smtClean="0"/>
              <a:t>лексика та граматика, які необхідні для вірного перекладу медичної літератури, що має велике значення для практичного володіння англійською мовою в медицині. </a:t>
            </a:r>
            <a:endParaRPr lang="uk-UA" dirty="0" smtClean="0"/>
          </a:p>
          <a:p>
            <a:pPr marL="0" indent="0">
              <a:buNone/>
            </a:pPr>
            <a:endParaRPr lang="uk-UA" dirty="0"/>
          </a:p>
          <a:p>
            <a:pPr marL="0" indent="0">
              <a:buNone/>
            </a:pPr>
            <a:endParaRPr lang="ru-RU" dirty="0"/>
          </a:p>
        </p:txBody>
      </p:sp>
    </p:spTree>
    <p:extLst>
      <p:ext uri="{BB962C8B-B14F-4D97-AF65-F5344CB8AC3E}">
        <p14:creationId xmlns:p14="http://schemas.microsoft.com/office/powerpoint/2010/main" val="2025830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uk-UA" sz="2400" dirty="0" smtClean="0">
                <a:solidFill>
                  <a:schemeClr val="bg1"/>
                </a:solidFill>
              </a:rPr>
              <a:t>Проведення виховних заходів з залученням працівників бібліотеки ХБМК та дитячої та юнацької бібліотеки (зустріч з молодими письменниками Харківщини)</a:t>
            </a:r>
            <a:endParaRPr lang="ru-RU" sz="2400" dirty="0">
              <a:solidFill>
                <a:schemeClr val="bg1"/>
              </a:solidFill>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729539"/>
            <a:ext cx="4038600" cy="2267284"/>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729539"/>
            <a:ext cx="4038600" cy="2267284"/>
          </a:xfrm>
        </p:spPr>
      </p:pic>
    </p:spTree>
    <p:extLst>
      <p:ext uri="{BB962C8B-B14F-4D97-AF65-F5344CB8AC3E}">
        <p14:creationId xmlns:p14="http://schemas.microsoft.com/office/powerpoint/2010/main" val="37496903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800" dirty="0" smtClean="0">
                <a:solidFill>
                  <a:schemeClr val="bg1"/>
                </a:solidFill>
              </a:rPr>
              <a:t>Студенти в бібліотеці</a:t>
            </a:r>
            <a:endParaRPr lang="ru-RU" sz="2800" dirty="0">
              <a:solidFill>
                <a:schemeClr val="bg1"/>
              </a:solidFill>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0671" y="2060848"/>
            <a:ext cx="4844914" cy="2935975"/>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054" y="1600200"/>
            <a:ext cx="2540891" cy="4525963"/>
          </a:xfrm>
        </p:spPr>
      </p:pic>
    </p:spTree>
    <p:extLst>
      <p:ext uri="{BB962C8B-B14F-4D97-AF65-F5344CB8AC3E}">
        <p14:creationId xmlns:p14="http://schemas.microsoft.com/office/powerpoint/2010/main" val="11781300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uk-UA" sz="2000" dirty="0" smtClean="0">
                <a:solidFill>
                  <a:schemeClr val="bg1"/>
                </a:solidFill>
              </a:rPr>
              <a:t>Виховний захід  до Дня </a:t>
            </a:r>
            <a:r>
              <a:rPr lang="uk-UA" sz="2000" dirty="0">
                <a:solidFill>
                  <a:schemeClr val="bg1"/>
                </a:solidFill>
              </a:rPr>
              <a:t>Є</a:t>
            </a:r>
            <a:r>
              <a:rPr lang="uk-UA" sz="2000" dirty="0" smtClean="0">
                <a:solidFill>
                  <a:schemeClr val="bg1"/>
                </a:solidFill>
              </a:rPr>
              <a:t>вропейських Мов, де студенти презентували свої вірші українською, російською, англійською, французькою мовами, на який була запрошена молода харківська письменниця Юлія </a:t>
            </a:r>
            <a:r>
              <a:rPr lang="uk-UA" sz="2000" dirty="0" err="1" smtClean="0">
                <a:solidFill>
                  <a:schemeClr val="bg1"/>
                </a:solidFill>
              </a:rPr>
              <a:t>Максімейко</a:t>
            </a:r>
            <a:r>
              <a:rPr lang="uk-UA" sz="2000" dirty="0" smtClean="0">
                <a:solidFill>
                  <a:schemeClr val="bg1"/>
                </a:solidFill>
              </a:rPr>
              <a:t> (вересень 2012 року).</a:t>
            </a:r>
            <a:endParaRPr lang="ru-RU" sz="2000" dirty="0">
              <a:solidFill>
                <a:schemeClr val="bg1"/>
              </a:solidFill>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1520" y="2643980"/>
            <a:ext cx="4176464" cy="3017267"/>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16016" y="2643980"/>
            <a:ext cx="3960440" cy="3017267"/>
          </a:xfrm>
        </p:spPr>
      </p:pic>
      <p:sp>
        <p:nvSpPr>
          <p:cNvPr id="7" name="TextBox 6"/>
          <p:cNvSpPr txBox="1"/>
          <p:nvPr/>
        </p:nvSpPr>
        <p:spPr>
          <a:xfrm>
            <a:off x="1043608" y="1916831"/>
            <a:ext cx="2510495" cy="461665"/>
          </a:xfrm>
          <a:prstGeom prst="rect">
            <a:avLst/>
          </a:prstGeom>
          <a:noFill/>
        </p:spPr>
        <p:txBody>
          <a:bodyPr wrap="none" rtlCol="0">
            <a:spAutoFit/>
          </a:bodyPr>
          <a:lstStyle/>
          <a:p>
            <a:r>
              <a:rPr lang="uk-UA" sz="2400" dirty="0" smtClean="0">
                <a:solidFill>
                  <a:schemeClr val="bg1"/>
                </a:solidFill>
              </a:rPr>
              <a:t>Юлія </a:t>
            </a:r>
            <a:r>
              <a:rPr lang="uk-UA" sz="2400" dirty="0" err="1" smtClean="0">
                <a:solidFill>
                  <a:schemeClr val="bg1"/>
                </a:solidFill>
              </a:rPr>
              <a:t>Максімейко</a:t>
            </a:r>
            <a:endParaRPr lang="ru-RU" sz="2400" dirty="0">
              <a:solidFill>
                <a:schemeClr val="bg1"/>
              </a:solidFill>
            </a:endParaRPr>
          </a:p>
        </p:txBody>
      </p:sp>
      <p:sp>
        <p:nvSpPr>
          <p:cNvPr id="8" name="TextBox 7"/>
          <p:cNvSpPr txBox="1"/>
          <p:nvPr/>
        </p:nvSpPr>
        <p:spPr>
          <a:xfrm>
            <a:off x="5724128" y="1962997"/>
            <a:ext cx="2227982" cy="400110"/>
          </a:xfrm>
          <a:prstGeom prst="rect">
            <a:avLst/>
          </a:prstGeom>
          <a:noFill/>
        </p:spPr>
        <p:txBody>
          <a:bodyPr wrap="none" rtlCol="0">
            <a:spAutoFit/>
          </a:bodyPr>
          <a:lstStyle/>
          <a:p>
            <a:r>
              <a:rPr lang="uk-UA" sz="2000" dirty="0" smtClean="0">
                <a:solidFill>
                  <a:schemeClr val="bg1"/>
                </a:solidFill>
              </a:rPr>
              <a:t>Студенти ХМК№1</a:t>
            </a:r>
            <a:endParaRPr lang="ru-RU" sz="2000" dirty="0">
              <a:solidFill>
                <a:schemeClr val="bg1"/>
              </a:solidFill>
            </a:endParaRPr>
          </a:p>
        </p:txBody>
      </p:sp>
    </p:spTree>
    <p:extLst>
      <p:ext uri="{BB962C8B-B14F-4D97-AF65-F5344CB8AC3E}">
        <p14:creationId xmlns:p14="http://schemas.microsoft.com/office/powerpoint/2010/main" val="38600393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404664"/>
            <a:ext cx="8229600" cy="1872208"/>
          </a:xfrm>
        </p:spPr>
        <p:txBody>
          <a:bodyPr>
            <a:normAutofit fontScale="90000"/>
          </a:bodyPr>
          <a:lstStyle/>
          <a:p>
            <a:pPr marL="0" indent="0"/>
            <a:r>
              <a:rPr lang="uk-UA" sz="2200" dirty="0">
                <a:solidFill>
                  <a:schemeClr val="bg1"/>
                </a:solidFill>
              </a:rPr>
              <a:t>Неодмінною складовою є культура мовлення, де дуже важливим є правильність та ефективність застосування методичних прийомів. Це – діалоги, </a:t>
            </a:r>
            <a:r>
              <a:rPr lang="uk-UA" sz="2200" dirty="0" err="1">
                <a:solidFill>
                  <a:schemeClr val="bg1"/>
                </a:solidFill>
              </a:rPr>
              <a:t>полілоги</a:t>
            </a:r>
            <a:r>
              <a:rPr lang="uk-UA" sz="2200" dirty="0">
                <a:solidFill>
                  <a:schemeClr val="bg1"/>
                </a:solidFill>
              </a:rPr>
              <a:t> та ділова гра, групова робота. </a:t>
            </a:r>
            <a:br>
              <a:rPr lang="uk-UA" sz="2200" dirty="0">
                <a:solidFill>
                  <a:schemeClr val="bg1"/>
                </a:solidFill>
              </a:rPr>
            </a:br>
            <a:r>
              <a:rPr lang="uk-UA" sz="2200" dirty="0">
                <a:solidFill>
                  <a:schemeClr val="bg1"/>
                </a:solidFill>
              </a:rPr>
              <a:t>Приклад – робота в групах «Національна кухня різних країн».</a:t>
            </a:r>
            <a:br>
              <a:rPr lang="uk-UA" sz="2200" dirty="0">
                <a:solidFill>
                  <a:schemeClr val="bg1"/>
                </a:solidFill>
              </a:rPr>
            </a:br>
            <a:r>
              <a:rPr lang="uk-UA" sz="2000" dirty="0"/>
              <a:t> </a:t>
            </a:r>
            <a:r>
              <a:rPr lang="ru-RU" sz="2000" dirty="0"/>
              <a:t/>
            </a:r>
            <a:br>
              <a:rPr lang="ru-RU" sz="2000" dirty="0"/>
            </a:br>
            <a:endParaRPr lang="ru-RU" sz="2000" dirty="0">
              <a:solidFill>
                <a:schemeClr val="bg1"/>
              </a:solidFill>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7504" y="2708920"/>
            <a:ext cx="4503076" cy="3377307"/>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4008" y="2708920"/>
            <a:ext cx="4311055" cy="3384376"/>
          </a:xfrm>
        </p:spPr>
      </p:pic>
    </p:spTree>
    <p:extLst>
      <p:ext uri="{BB962C8B-B14F-4D97-AF65-F5344CB8AC3E}">
        <p14:creationId xmlns:p14="http://schemas.microsoft.com/office/powerpoint/2010/main" val="2325276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a:solidFill>
                  <a:schemeClr val="bg1"/>
                </a:solidFill>
              </a:rPr>
              <a:t>Підготовка презентації з теми «Національні страви»</a:t>
            </a:r>
            <a:r>
              <a:rPr lang="uk-UA" sz="2400" dirty="0" smtClean="0">
                <a:solidFill>
                  <a:schemeClr val="bg1"/>
                </a:solidFill>
              </a:rPr>
              <a:t/>
            </a:r>
            <a:br>
              <a:rPr lang="uk-UA" sz="2400" dirty="0" smtClean="0">
                <a:solidFill>
                  <a:schemeClr val="bg1"/>
                </a:solidFill>
              </a:rPr>
            </a:br>
            <a:r>
              <a:rPr lang="en-US" sz="2400" dirty="0" smtClean="0">
                <a:solidFill>
                  <a:schemeClr val="bg1"/>
                </a:solidFill>
              </a:rPr>
              <a:t>English Dinner</a:t>
            </a:r>
            <a:endParaRPr lang="ru-RU" sz="2400" dirty="0">
              <a:solidFill>
                <a:schemeClr val="bg1"/>
              </a:solidFill>
            </a:endParaRPr>
          </a:p>
        </p:txBody>
      </p:sp>
      <p:pic>
        <p:nvPicPr>
          <p:cNvPr id="4" name="Содержимое 3" descr="English Dinner.JPG"/>
          <p:cNvPicPr>
            <a:picLocks noGrp="1" noChangeAspect="1"/>
          </p:cNvPicPr>
          <p:nvPr>
            <p:ph idx="1"/>
          </p:nvPr>
        </p:nvPicPr>
        <p:blipFill>
          <a:blip r:embed="rId2" cstate="print"/>
          <a:stretch>
            <a:fillRect/>
          </a:stretch>
        </p:blipFill>
        <p:spPr>
          <a:xfrm>
            <a:off x="1115616" y="1628800"/>
            <a:ext cx="6487297" cy="4800600"/>
          </a:xfrm>
        </p:spPr>
      </p:pic>
    </p:spTree>
    <p:extLst>
      <p:ext uri="{BB962C8B-B14F-4D97-AF65-F5344CB8AC3E}">
        <p14:creationId xmlns:p14="http://schemas.microsoft.com/office/powerpoint/2010/main" val="2531510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4000" b="0" dirty="0" smtClean="0">
                <a:solidFill>
                  <a:schemeClr val="bg1"/>
                </a:solidFill>
              </a:rPr>
              <a:t>Traditional meal</a:t>
            </a:r>
            <a:endParaRPr lang="ru-RU" sz="4000" b="0" dirty="0">
              <a:solidFill>
                <a:schemeClr val="bg1"/>
              </a:solidFill>
            </a:endParaRPr>
          </a:p>
        </p:txBody>
      </p:sp>
      <p:pic>
        <p:nvPicPr>
          <p:cNvPr id="4" name="Содержимое 3" descr="collage8.jpg"/>
          <p:cNvPicPr>
            <a:picLocks noGrp="1" noChangeAspect="1"/>
          </p:cNvPicPr>
          <p:nvPr>
            <p:ph idx="1"/>
          </p:nvPr>
        </p:nvPicPr>
        <p:blipFill>
          <a:blip r:embed="rId2" cstate="print"/>
          <a:stretch>
            <a:fillRect/>
          </a:stretch>
        </p:blipFill>
        <p:spPr>
          <a:xfrm>
            <a:off x="1043608" y="1484784"/>
            <a:ext cx="6840760" cy="5040560"/>
          </a:xfrm>
        </p:spPr>
      </p:pic>
    </p:spTree>
    <p:extLst>
      <p:ext uri="{BB962C8B-B14F-4D97-AF65-F5344CB8AC3E}">
        <p14:creationId xmlns:p14="http://schemas.microsoft.com/office/powerpoint/2010/main" val="15990596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rPr>
              <a:t>Робота в групах. Захист теми «Україна». Демонстрація презентацій.</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251520" y="2636912"/>
            <a:ext cx="3899065" cy="2924299"/>
          </a:xfrm>
        </p:spPr>
      </p:pic>
      <p:pic>
        <p:nvPicPr>
          <p:cNvPr id="8" name="Объект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88024" y="2636912"/>
            <a:ext cx="3899065" cy="2924299"/>
          </a:xfrm>
        </p:spPr>
      </p:pic>
    </p:spTree>
    <p:extLst>
      <p:ext uri="{BB962C8B-B14F-4D97-AF65-F5344CB8AC3E}">
        <p14:creationId xmlns:p14="http://schemas.microsoft.com/office/powerpoint/2010/main" val="331804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rPr>
              <a:t>Проведення олімпіади з англійської мови серед груп нового набору М-01 – М-04, Л-01 – Ф-01</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251520" y="2240868"/>
            <a:ext cx="4200673" cy="3150505"/>
          </a:xfrm>
        </p:spPr>
      </p:pic>
      <p:pic>
        <p:nvPicPr>
          <p:cNvPr id="8" name="Объект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88024" y="2259026"/>
            <a:ext cx="4176464" cy="3132348"/>
          </a:xfrm>
        </p:spPr>
      </p:pic>
    </p:spTree>
    <p:extLst>
      <p:ext uri="{BB962C8B-B14F-4D97-AF65-F5344CB8AC3E}">
        <p14:creationId xmlns:p14="http://schemas.microsoft.com/office/powerpoint/2010/main" val="3718474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rPr>
              <a:t>Нагородження переможців олімпіади з англійської мови (2013-2014 навчального року)</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467544" y="2564904"/>
            <a:ext cx="3864636" cy="2898477"/>
          </a:xfrm>
        </p:spPr>
      </p:pic>
      <p:pic>
        <p:nvPicPr>
          <p:cNvPr id="8" name="Объект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860032" y="2564904"/>
            <a:ext cx="3864636" cy="2898477"/>
          </a:xfrm>
        </p:spPr>
      </p:pic>
    </p:spTree>
    <p:extLst>
      <p:ext uri="{BB962C8B-B14F-4D97-AF65-F5344CB8AC3E}">
        <p14:creationId xmlns:p14="http://schemas.microsoft.com/office/powerpoint/2010/main" val="19096306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uk-UA" sz="2400" dirty="0" smtClean="0">
                <a:solidFill>
                  <a:schemeClr val="bg1"/>
                </a:solidFill>
              </a:rPr>
              <a:t>Демонстрація студентами презентацій подорожей групи НДТРС на відкритому заході </a:t>
            </a:r>
            <a:r>
              <a:rPr lang="en-US" sz="2400" dirty="0" smtClean="0">
                <a:solidFill>
                  <a:schemeClr val="bg1"/>
                </a:solidFill>
              </a:rPr>
              <a:t>“Travelling is our world”</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1258094" y="1643261"/>
            <a:ext cx="3169890" cy="4226520"/>
          </a:xfrm>
        </p:spPr>
      </p:pic>
      <p:pic>
        <p:nvPicPr>
          <p:cNvPr id="8" name="Объект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rot="5400000">
            <a:off x="4879110" y="2144445"/>
            <a:ext cx="4210315" cy="3240360"/>
          </a:xfrm>
        </p:spPr>
      </p:pic>
    </p:spTree>
    <p:extLst>
      <p:ext uri="{BB962C8B-B14F-4D97-AF65-F5344CB8AC3E}">
        <p14:creationId xmlns:p14="http://schemas.microsoft.com/office/powerpoint/2010/main" val="2875058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Заголовок 1"/>
          <p:cNvSpPr>
            <a:spLocks noGrp="1"/>
          </p:cNvSpPr>
          <p:nvPr>
            <p:ph type="title"/>
          </p:nvPr>
        </p:nvSpPr>
        <p:spPr>
          <a:xfrm>
            <a:off x="468313" y="0"/>
            <a:ext cx="8229600" cy="1439863"/>
          </a:xfrm>
        </p:spPr>
        <p:txBody>
          <a:bodyPr>
            <a:normAutofit fontScale="90000"/>
          </a:bodyPr>
          <a:lstStyle/>
          <a:p>
            <a:pPr>
              <a:lnSpc>
                <a:spcPct val="120000"/>
              </a:lnSpc>
            </a:pPr>
            <a:r>
              <a:rPr lang="uk-UA" sz="2800" dirty="0" smtClean="0"/>
              <a:t/>
            </a:r>
            <a:br>
              <a:rPr lang="uk-UA" sz="2800" dirty="0" smtClean="0"/>
            </a:br>
            <a:r>
              <a:rPr lang="uk-UA" sz="2800" dirty="0"/>
              <a:t/>
            </a:r>
            <a:br>
              <a:rPr lang="uk-UA" sz="2800" dirty="0"/>
            </a:br>
            <a:r>
              <a:rPr lang="uk-UA" sz="2800" dirty="0" smtClean="0"/>
              <a:t>На кожному занятті приділяється час для розгляду граматичного матеріалу. Приклад-ступені порівняння прикметників:</a:t>
            </a:r>
            <a:r>
              <a:rPr lang="ru-RU" sz="2800" dirty="0"/>
              <a:t/>
            </a:r>
            <a:br>
              <a:rPr lang="ru-RU" sz="2800" dirty="0"/>
            </a:br>
            <a:r>
              <a:rPr lang="uk-UA" sz="3200" dirty="0" smtClean="0">
                <a:solidFill>
                  <a:srgbClr val="FF0000"/>
                </a:solidFill>
                <a:effectLst>
                  <a:outerShdw blurRad="38100" dist="38100" dir="2700000" algn="tl">
                    <a:srgbClr val="000000"/>
                  </a:outerShdw>
                </a:effectLst>
                <a:latin typeface="Arial Black" pitchFamily="34" charset="0"/>
              </a:rPr>
              <a:t>Ступені порівняння прикметників</a:t>
            </a:r>
            <a:r>
              <a:rPr lang="en-US" sz="2400" dirty="0" smtClean="0">
                <a:solidFill>
                  <a:srgbClr val="FF0000"/>
                </a:solidFill>
                <a:effectLst>
                  <a:outerShdw blurRad="38100" dist="38100" dir="2700000" algn="tl">
                    <a:srgbClr val="000000"/>
                  </a:outerShdw>
                </a:effectLst>
                <a:latin typeface="Arial Black" pitchFamily="34" charset="0"/>
              </a:rPr>
              <a:t/>
            </a:r>
            <a:br>
              <a:rPr lang="en-US" sz="2400" dirty="0" smtClean="0">
                <a:solidFill>
                  <a:srgbClr val="FF0000"/>
                </a:solidFill>
                <a:effectLst>
                  <a:outerShdw blurRad="38100" dist="38100" dir="2700000" algn="tl">
                    <a:srgbClr val="000000"/>
                  </a:outerShdw>
                </a:effectLst>
                <a:latin typeface="Arial Black" pitchFamily="34" charset="0"/>
              </a:rPr>
            </a:br>
            <a:r>
              <a:rPr lang="ru-RU" sz="2400" dirty="0" err="1" smtClean="0">
                <a:solidFill>
                  <a:srgbClr val="FF0000"/>
                </a:solidFill>
                <a:effectLst>
                  <a:outerShdw blurRad="38100" dist="38100" dir="2700000" algn="tl">
                    <a:srgbClr val="000000"/>
                  </a:outerShdw>
                </a:effectLst>
                <a:latin typeface="Arial Black" pitchFamily="34" charset="0"/>
              </a:rPr>
              <a:t>Вищий</a:t>
            </a:r>
            <a:r>
              <a:rPr lang="ru-RU" sz="2400" dirty="0" smtClean="0">
                <a:solidFill>
                  <a:srgbClr val="FF0000"/>
                </a:solidFill>
                <a:effectLst>
                  <a:outerShdw blurRad="38100" dist="38100" dir="2700000" algn="tl">
                    <a:srgbClr val="000000"/>
                  </a:outerShdw>
                </a:effectLst>
                <a:latin typeface="Arial Black" pitchFamily="34" charset="0"/>
              </a:rPr>
              <a:t> </a:t>
            </a:r>
            <a:r>
              <a:rPr lang="ru-RU" sz="2400" dirty="0" err="1" smtClean="0">
                <a:solidFill>
                  <a:srgbClr val="FF0000"/>
                </a:solidFill>
                <a:effectLst>
                  <a:outerShdw blurRad="38100" dist="38100" dir="2700000" algn="tl">
                    <a:srgbClr val="000000"/>
                  </a:outerShdw>
                </a:effectLst>
                <a:latin typeface="Arial Black" pitchFamily="34" charset="0"/>
              </a:rPr>
              <a:t>ступінь</a:t>
            </a:r>
            <a:r>
              <a:rPr lang="en-US" sz="2400" dirty="0" smtClean="0">
                <a:solidFill>
                  <a:srgbClr val="FF0000"/>
                </a:solidFill>
                <a:effectLst>
                  <a:outerShdw blurRad="38100" dist="38100" dir="2700000" algn="tl">
                    <a:srgbClr val="000000"/>
                  </a:outerShdw>
                </a:effectLst>
                <a:latin typeface="Arial Black" pitchFamily="34" charset="0"/>
              </a:rPr>
              <a:t> (the comparative degree)</a:t>
            </a:r>
            <a:endParaRPr lang="ru-RU" sz="2400" dirty="0" smtClean="0">
              <a:solidFill>
                <a:srgbClr val="FF0000"/>
              </a:solidFill>
              <a:effectLst>
                <a:outerShdw blurRad="38100" dist="38100" dir="2700000" algn="tl">
                  <a:srgbClr val="000000"/>
                </a:outerShdw>
              </a:effectLst>
              <a:latin typeface="Arial Black" pitchFamily="34" charset="0"/>
            </a:endParaRPr>
          </a:p>
        </p:txBody>
      </p:sp>
      <p:sp>
        <p:nvSpPr>
          <p:cNvPr id="3" name="Объект 2"/>
          <p:cNvSpPr>
            <a:spLocks noGrp="1"/>
          </p:cNvSpPr>
          <p:nvPr>
            <p:ph idx="1"/>
          </p:nvPr>
        </p:nvSpPr>
        <p:spPr/>
        <p:txBody>
          <a:bodyPr>
            <a:normAutofit fontScale="92500" lnSpcReduction="20000"/>
          </a:bodyPr>
          <a:lstStyle/>
          <a:p>
            <a:pPr algn="just">
              <a:lnSpc>
                <a:spcPct val="110000"/>
              </a:lnSpc>
              <a:buFont typeface="Arial" charset="0"/>
              <a:buNone/>
            </a:pPr>
            <a:r>
              <a:rPr lang="en-US" sz="2700" i="1" dirty="0" smtClean="0"/>
              <a:t> 	</a:t>
            </a:r>
            <a:endParaRPr lang="uk-UA" sz="2700" i="1" dirty="0" smtClean="0"/>
          </a:p>
          <a:p>
            <a:pPr algn="just">
              <a:lnSpc>
                <a:spcPct val="110000"/>
              </a:lnSpc>
              <a:buFont typeface="Arial" charset="0"/>
              <a:buNone/>
            </a:pPr>
            <a:endParaRPr lang="uk-UA" sz="2700" dirty="0" smtClean="0"/>
          </a:p>
          <a:p>
            <a:pPr algn="just">
              <a:lnSpc>
                <a:spcPct val="110000"/>
              </a:lnSpc>
              <a:buFont typeface="Arial" charset="0"/>
              <a:buNone/>
            </a:pPr>
            <a:r>
              <a:rPr lang="uk-UA" sz="2700" dirty="0" smtClean="0"/>
              <a:t>Вищий ступінь (</a:t>
            </a:r>
            <a:r>
              <a:rPr lang="uk-UA" sz="2700" dirty="0" err="1" smtClean="0">
                <a:solidFill>
                  <a:schemeClr val="hlink"/>
                </a:solidFill>
              </a:rPr>
              <a:t>the</a:t>
            </a:r>
            <a:r>
              <a:rPr lang="uk-UA" sz="2700" dirty="0" smtClean="0">
                <a:solidFill>
                  <a:schemeClr val="hlink"/>
                </a:solidFill>
              </a:rPr>
              <a:t> </a:t>
            </a:r>
            <a:r>
              <a:rPr lang="uk-UA" sz="2700" dirty="0" err="1" smtClean="0">
                <a:solidFill>
                  <a:schemeClr val="hlink"/>
                </a:solidFill>
              </a:rPr>
              <a:t>comparative</a:t>
            </a:r>
            <a:r>
              <a:rPr lang="uk-UA" sz="2700" dirty="0" smtClean="0">
                <a:solidFill>
                  <a:schemeClr val="hlink"/>
                </a:solidFill>
              </a:rPr>
              <a:t> </a:t>
            </a:r>
            <a:r>
              <a:rPr lang="uk-UA" sz="2700" dirty="0" err="1" smtClean="0">
                <a:solidFill>
                  <a:schemeClr val="hlink"/>
                </a:solidFill>
              </a:rPr>
              <a:t>degree</a:t>
            </a:r>
            <a:r>
              <a:rPr lang="uk-UA" sz="2700" dirty="0" smtClean="0"/>
              <a:t>) односкладових прикметників утворюється за допомогою закінчення  </a:t>
            </a:r>
            <a:r>
              <a:rPr lang="uk-UA" sz="2700" b="1" dirty="0" smtClean="0">
                <a:solidFill>
                  <a:srgbClr val="FF0000"/>
                </a:solidFill>
              </a:rPr>
              <a:t>-er</a:t>
            </a:r>
            <a:r>
              <a:rPr lang="uk-UA" sz="2700" dirty="0" smtClean="0"/>
              <a:t>, а найвищий (</a:t>
            </a:r>
            <a:r>
              <a:rPr lang="uk-UA" sz="2700" dirty="0" err="1" smtClean="0">
                <a:solidFill>
                  <a:schemeClr val="hlink"/>
                </a:solidFill>
              </a:rPr>
              <a:t>the</a:t>
            </a:r>
            <a:r>
              <a:rPr lang="uk-UA" sz="2700" dirty="0" smtClean="0">
                <a:solidFill>
                  <a:schemeClr val="hlink"/>
                </a:solidFill>
              </a:rPr>
              <a:t> </a:t>
            </a:r>
            <a:r>
              <a:rPr lang="uk-UA" sz="2700" dirty="0" err="1" smtClean="0">
                <a:solidFill>
                  <a:schemeClr val="hlink"/>
                </a:solidFill>
              </a:rPr>
              <a:t>superlative</a:t>
            </a:r>
            <a:r>
              <a:rPr lang="uk-UA" sz="2700" dirty="0" smtClean="0">
                <a:solidFill>
                  <a:schemeClr val="hlink"/>
                </a:solidFill>
              </a:rPr>
              <a:t> </a:t>
            </a:r>
            <a:r>
              <a:rPr lang="uk-UA" sz="2700" dirty="0" err="1" smtClean="0">
                <a:solidFill>
                  <a:schemeClr val="hlink"/>
                </a:solidFill>
              </a:rPr>
              <a:t>degree</a:t>
            </a:r>
            <a:r>
              <a:rPr lang="uk-UA" sz="2700" dirty="0" smtClean="0"/>
              <a:t> ) – за допомогою закінчення </a:t>
            </a:r>
            <a:r>
              <a:rPr lang="uk-UA" sz="2700" dirty="0" smtClean="0">
                <a:solidFill>
                  <a:srgbClr val="FF0000"/>
                </a:solidFill>
              </a:rPr>
              <a:t>–</a:t>
            </a:r>
            <a:r>
              <a:rPr lang="uk-UA" sz="2700" b="1" dirty="0" err="1" smtClean="0">
                <a:solidFill>
                  <a:srgbClr val="FF0000"/>
                </a:solidFill>
              </a:rPr>
              <a:t>est</a:t>
            </a:r>
            <a:r>
              <a:rPr lang="uk-UA" sz="2700" b="1" dirty="0" smtClean="0"/>
              <a:t>.</a:t>
            </a:r>
            <a:endParaRPr lang="uk-UA" sz="2700" dirty="0" smtClean="0"/>
          </a:p>
          <a:p>
            <a:pPr>
              <a:lnSpc>
                <a:spcPct val="80000"/>
              </a:lnSpc>
              <a:buFont typeface="Arial" charset="0"/>
              <a:buNone/>
            </a:pPr>
            <a:r>
              <a:rPr lang="en-US" sz="2700" dirty="0" smtClean="0"/>
              <a:t>                </a:t>
            </a:r>
            <a:endParaRPr lang="ru-RU" sz="2700" dirty="0" smtClean="0"/>
          </a:p>
          <a:p>
            <a:pPr>
              <a:lnSpc>
                <a:spcPct val="80000"/>
              </a:lnSpc>
              <a:buFont typeface="Arial" charset="0"/>
              <a:buNone/>
            </a:pPr>
            <a:r>
              <a:rPr lang="en-US" sz="2700" b="1" dirty="0" smtClean="0"/>
              <a:t>                             </a:t>
            </a:r>
            <a:r>
              <a:rPr lang="en-US" sz="2700" b="1" dirty="0" smtClean="0">
                <a:solidFill>
                  <a:srgbClr val="000066"/>
                </a:solidFill>
              </a:rPr>
              <a:t>Long  -  longer   - the longest</a:t>
            </a:r>
            <a:endParaRPr lang="ru-RU" sz="2700" dirty="0" smtClean="0">
              <a:solidFill>
                <a:srgbClr val="000066"/>
              </a:solidFill>
            </a:endParaRPr>
          </a:p>
          <a:p>
            <a:pPr>
              <a:lnSpc>
                <a:spcPct val="80000"/>
              </a:lnSpc>
              <a:buFont typeface="Arial" charset="0"/>
              <a:buNone/>
            </a:pPr>
            <a:r>
              <a:rPr lang="en-US" sz="2700" dirty="0" smtClean="0"/>
              <a:t>                      	</a:t>
            </a:r>
            <a:r>
              <a:rPr lang="ru-RU" sz="2700" dirty="0" err="1" smtClean="0"/>
              <a:t>Довгий</a:t>
            </a:r>
            <a:r>
              <a:rPr lang="ru-RU" sz="2700" dirty="0" smtClean="0"/>
              <a:t> – </a:t>
            </a:r>
            <a:r>
              <a:rPr lang="ru-RU" sz="2700" dirty="0" err="1" smtClean="0"/>
              <a:t>довший</a:t>
            </a:r>
            <a:r>
              <a:rPr lang="ru-RU" sz="2700" dirty="0" smtClean="0"/>
              <a:t> – </a:t>
            </a:r>
            <a:r>
              <a:rPr lang="ru-RU" sz="2700" dirty="0" err="1" smtClean="0"/>
              <a:t>найдовший</a:t>
            </a:r>
            <a:r>
              <a:rPr lang="ru-RU" sz="2700" dirty="0" smtClean="0"/>
              <a:t> </a:t>
            </a:r>
          </a:p>
          <a:p>
            <a:pPr>
              <a:lnSpc>
                <a:spcPct val="80000"/>
              </a:lnSpc>
              <a:buFont typeface="Arial" charset="0"/>
              <a:buNone/>
            </a:pPr>
            <a:r>
              <a:rPr lang="ru-RU" sz="2700" dirty="0" smtClean="0"/>
              <a:t> </a:t>
            </a:r>
          </a:p>
          <a:p>
            <a:pPr>
              <a:lnSpc>
                <a:spcPct val="80000"/>
              </a:lnSpc>
              <a:buFont typeface="Arial" charset="0"/>
              <a:buNone/>
            </a:pPr>
            <a:r>
              <a:rPr lang="ru-RU" sz="2700" b="1" dirty="0" smtClean="0"/>
              <a:t>                      </a:t>
            </a:r>
            <a:r>
              <a:rPr lang="en-US" sz="2700" b="1" dirty="0" smtClean="0">
                <a:solidFill>
                  <a:srgbClr val="000066"/>
                </a:solidFill>
              </a:rPr>
              <a:t>Short</a:t>
            </a:r>
            <a:r>
              <a:rPr lang="ru-RU" sz="2700" b="1" dirty="0" smtClean="0">
                <a:solidFill>
                  <a:srgbClr val="000066"/>
                </a:solidFill>
              </a:rPr>
              <a:t>    -        </a:t>
            </a:r>
            <a:r>
              <a:rPr lang="en-US" sz="2700" b="1" dirty="0" smtClean="0">
                <a:solidFill>
                  <a:srgbClr val="000066"/>
                </a:solidFill>
              </a:rPr>
              <a:t>shorter</a:t>
            </a:r>
            <a:r>
              <a:rPr lang="ru-RU" sz="2700" b="1" dirty="0" smtClean="0">
                <a:solidFill>
                  <a:srgbClr val="000066"/>
                </a:solidFill>
              </a:rPr>
              <a:t>     - </a:t>
            </a:r>
            <a:r>
              <a:rPr lang="en-US" sz="2700" b="1" dirty="0" smtClean="0">
                <a:solidFill>
                  <a:srgbClr val="000066"/>
                </a:solidFill>
              </a:rPr>
              <a:t>the </a:t>
            </a:r>
            <a:r>
              <a:rPr lang="ru-RU" sz="2700" b="1" dirty="0" smtClean="0">
                <a:solidFill>
                  <a:srgbClr val="000066"/>
                </a:solidFill>
              </a:rPr>
              <a:t> </a:t>
            </a:r>
            <a:r>
              <a:rPr lang="en-US" sz="2700" b="1" dirty="0" smtClean="0">
                <a:solidFill>
                  <a:srgbClr val="000066"/>
                </a:solidFill>
              </a:rPr>
              <a:t>shortest </a:t>
            </a:r>
            <a:endParaRPr lang="ru-RU" sz="2700" dirty="0" smtClean="0">
              <a:solidFill>
                <a:srgbClr val="000066"/>
              </a:solidFill>
            </a:endParaRPr>
          </a:p>
          <a:p>
            <a:pPr>
              <a:lnSpc>
                <a:spcPct val="80000"/>
              </a:lnSpc>
              <a:buFont typeface="Arial" charset="0"/>
              <a:buNone/>
            </a:pPr>
            <a:r>
              <a:rPr lang="ru-RU" sz="2700" dirty="0" smtClean="0"/>
              <a:t>                Короткий – </a:t>
            </a:r>
            <a:r>
              <a:rPr lang="ru-RU" sz="2700" dirty="0" err="1" smtClean="0"/>
              <a:t>коротший</a:t>
            </a:r>
            <a:r>
              <a:rPr lang="ru-RU" sz="2700" dirty="0" smtClean="0"/>
              <a:t> – </a:t>
            </a:r>
            <a:r>
              <a:rPr lang="ru-RU" sz="2700" dirty="0" err="1" smtClean="0"/>
              <a:t>найкоротший</a:t>
            </a:r>
            <a:endParaRPr lang="ru-RU" sz="2700" dirty="0" smtClean="0"/>
          </a:p>
          <a:p>
            <a:pPr>
              <a:lnSpc>
                <a:spcPct val="80000"/>
              </a:lnSpc>
              <a:buFont typeface="Arial" charset="0"/>
              <a:buNone/>
            </a:pPr>
            <a:r>
              <a:rPr lang="ru-RU" sz="2700" dirty="0" smtClean="0"/>
              <a:t>    </a:t>
            </a:r>
          </a:p>
        </p:txBody>
      </p:sp>
    </p:spTree>
    <p:extLst>
      <p:ext uri="{BB962C8B-B14F-4D97-AF65-F5344CB8AC3E}">
        <p14:creationId xmlns:p14="http://schemas.microsoft.com/office/powerpoint/2010/main" val="7643767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rPr>
              <a:t>Інсценування діалогів та </a:t>
            </a:r>
            <a:r>
              <a:rPr lang="uk-UA" sz="2400" dirty="0" err="1" smtClean="0">
                <a:solidFill>
                  <a:schemeClr val="bg1"/>
                </a:solidFill>
              </a:rPr>
              <a:t>полілогів</a:t>
            </a:r>
            <a:r>
              <a:rPr lang="uk-UA" sz="2400" dirty="0" smtClean="0">
                <a:solidFill>
                  <a:schemeClr val="bg1"/>
                </a:solidFill>
              </a:rPr>
              <a:t> на відкритому заході (гр.М-01, Л-01)</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251521" y="2258790"/>
            <a:ext cx="4272788" cy="3204591"/>
          </a:xfrm>
        </p:spPr>
      </p:pic>
      <p:pic>
        <p:nvPicPr>
          <p:cNvPr id="8" name="Объект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3801" y="2276872"/>
            <a:ext cx="4248679" cy="3186509"/>
          </a:xfrm>
        </p:spPr>
      </p:pic>
    </p:spTree>
    <p:extLst>
      <p:ext uri="{BB962C8B-B14F-4D97-AF65-F5344CB8AC3E}">
        <p14:creationId xmlns:p14="http://schemas.microsoft.com/office/powerpoint/2010/main" val="8652383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2400" dirty="0" smtClean="0">
                <a:solidFill>
                  <a:schemeClr val="bg1"/>
                </a:solidFill>
              </a:rPr>
              <a:t>Сучасне життя </a:t>
            </a:r>
            <a:r>
              <a:rPr lang="uk-UA" sz="2400" dirty="0" err="1" smtClean="0">
                <a:solidFill>
                  <a:schemeClr val="bg1"/>
                </a:solidFill>
              </a:rPr>
              <a:t>тінейджера</a:t>
            </a:r>
            <a:r>
              <a:rPr lang="uk-UA" sz="2400" dirty="0" smtClean="0">
                <a:solidFill>
                  <a:schemeClr val="bg1"/>
                </a:solidFill>
              </a:rPr>
              <a:t> неможливе без запального танцю (гр.Л-01)</a:t>
            </a:r>
            <a:endParaRPr lang="ru-RU" sz="2400" dirty="0">
              <a:solidFill>
                <a:schemeClr val="bg1"/>
              </a:solidFill>
            </a:endParaRPr>
          </a:p>
        </p:txBody>
      </p:sp>
      <p:pic>
        <p:nvPicPr>
          <p:cNvPr id="7" name="Объект 6"/>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107504" y="2276872"/>
            <a:ext cx="4248679" cy="3186509"/>
          </a:xfrm>
        </p:spPr>
      </p:pic>
      <p:pic>
        <p:nvPicPr>
          <p:cNvPr id="10" name="Объект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860032" y="2348880"/>
            <a:ext cx="4079552" cy="3059664"/>
          </a:xfrm>
        </p:spPr>
      </p:pic>
    </p:spTree>
    <p:extLst>
      <p:ext uri="{BB962C8B-B14F-4D97-AF65-F5344CB8AC3E}">
        <p14:creationId xmlns:p14="http://schemas.microsoft.com/office/powerpoint/2010/main" val="23063015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404664"/>
            <a:ext cx="8229600" cy="5904656"/>
          </a:xfrm>
        </p:spPr>
        <p:txBody>
          <a:bodyPr>
            <a:normAutofit/>
          </a:bodyPr>
          <a:lstStyle/>
          <a:p>
            <a:pPr algn="l"/>
            <a:r>
              <a:rPr lang="uk-UA" sz="2400" dirty="0" smtClean="0">
                <a:solidFill>
                  <a:schemeClr val="bg1"/>
                </a:solidFill>
              </a:rPr>
              <a:t>Педагогічний досвід доповідала:</a:t>
            </a:r>
            <a:br>
              <a:rPr lang="uk-UA" sz="2400" dirty="0" smtClean="0">
                <a:solidFill>
                  <a:schemeClr val="bg1"/>
                </a:solidFill>
              </a:rPr>
            </a:br>
            <a:r>
              <a:rPr lang="uk-UA" sz="2400" dirty="0" smtClean="0">
                <a:solidFill>
                  <a:schemeClr val="bg1"/>
                </a:solidFill>
              </a:rPr>
              <a:t> - на засіданні П(Ц)МК</a:t>
            </a:r>
            <a:r>
              <a:rPr lang="uk-UA" sz="2400" dirty="0">
                <a:solidFill>
                  <a:schemeClr val="bg1"/>
                </a:solidFill>
              </a:rPr>
              <a:t> </a:t>
            </a:r>
            <a:r>
              <a:rPr lang="uk-UA" sz="2400" dirty="0" smtClean="0">
                <a:solidFill>
                  <a:schemeClr val="bg1"/>
                </a:solidFill>
              </a:rPr>
              <a:t>іноземних та латинської мов ХМК№1,</a:t>
            </a:r>
            <a:br>
              <a:rPr lang="uk-UA" sz="2400" dirty="0" smtClean="0">
                <a:solidFill>
                  <a:schemeClr val="bg1"/>
                </a:solidFill>
              </a:rPr>
            </a:br>
            <a:r>
              <a:rPr lang="uk-UA" sz="2400" dirty="0" smtClean="0">
                <a:solidFill>
                  <a:schemeClr val="bg1"/>
                </a:solidFill>
              </a:rPr>
              <a:t>- на засіданні регіонального методичного об'єднання викладачів загальноосвітніх та гуманітарних дисциплін ВМНЗ </a:t>
            </a:r>
            <a:r>
              <a:rPr lang="en-US" sz="2400" dirty="0" smtClean="0">
                <a:solidFill>
                  <a:schemeClr val="bg1"/>
                </a:solidFill>
              </a:rPr>
              <a:t>I</a:t>
            </a:r>
            <a:r>
              <a:rPr lang="uk-UA" sz="2400" dirty="0" smtClean="0">
                <a:solidFill>
                  <a:schemeClr val="bg1"/>
                </a:solidFill>
              </a:rPr>
              <a:t>-</a:t>
            </a:r>
            <a:r>
              <a:rPr lang="en-US" sz="2400" dirty="0" smtClean="0">
                <a:solidFill>
                  <a:schemeClr val="bg1"/>
                </a:solidFill>
              </a:rPr>
              <a:t>II</a:t>
            </a:r>
            <a:r>
              <a:rPr lang="uk-UA" sz="2400" dirty="0" smtClean="0">
                <a:solidFill>
                  <a:schemeClr val="bg1"/>
                </a:solidFill>
              </a:rPr>
              <a:t> р. а. Харківського регіону,</a:t>
            </a:r>
            <a:br>
              <a:rPr lang="uk-UA" sz="2400" dirty="0" smtClean="0">
                <a:solidFill>
                  <a:schemeClr val="bg1"/>
                </a:solidFill>
              </a:rPr>
            </a:br>
            <a:r>
              <a:rPr lang="uk-UA" sz="2400" dirty="0" smtClean="0">
                <a:solidFill>
                  <a:schemeClr val="bg1"/>
                </a:solidFill>
              </a:rPr>
              <a:t>- на засіданні міського методичного об'єднання викладачів іноземних мов Харківського регіону,</a:t>
            </a:r>
            <a:br>
              <a:rPr lang="uk-UA" sz="2400" dirty="0" smtClean="0">
                <a:solidFill>
                  <a:schemeClr val="bg1"/>
                </a:solidFill>
              </a:rPr>
            </a:br>
            <a:r>
              <a:rPr lang="uk-UA" sz="2400" dirty="0" smtClean="0">
                <a:solidFill>
                  <a:schemeClr val="bg1"/>
                </a:solidFill>
              </a:rPr>
              <a:t>- на засіданні школи молодого викладача,</a:t>
            </a:r>
            <a:br>
              <a:rPr lang="uk-UA" sz="2400" dirty="0" smtClean="0">
                <a:solidFill>
                  <a:schemeClr val="bg1"/>
                </a:solidFill>
              </a:rPr>
            </a:br>
            <a:r>
              <a:rPr lang="uk-UA" sz="2400" dirty="0" smtClean="0">
                <a:solidFill>
                  <a:schemeClr val="bg1"/>
                </a:solidFill>
              </a:rPr>
              <a:t>- на засіданні методичної ради ХМК№1.</a:t>
            </a:r>
            <a:br>
              <a:rPr lang="uk-UA" sz="2400" dirty="0" smtClean="0">
                <a:solidFill>
                  <a:schemeClr val="bg1"/>
                </a:solidFill>
              </a:rPr>
            </a:br>
            <a:endParaRPr lang="ru-RU" sz="2400" dirty="0">
              <a:solidFill>
                <a:schemeClr val="bg1"/>
              </a:solidFill>
            </a:endParaRPr>
          </a:p>
        </p:txBody>
      </p:sp>
    </p:spTree>
    <p:extLst>
      <p:ext uri="{BB962C8B-B14F-4D97-AF65-F5344CB8AC3E}">
        <p14:creationId xmlns:p14="http://schemas.microsoft.com/office/powerpoint/2010/main" val="29865932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6322714"/>
          </a:xfrm>
        </p:spPr>
        <p:txBody>
          <a:bodyPr>
            <a:normAutofit/>
          </a:bodyPr>
          <a:lstStyle/>
          <a:p>
            <a:pPr algn="l"/>
            <a:r>
              <a:rPr lang="uk-UA" sz="1600" dirty="0" smtClean="0">
                <a:solidFill>
                  <a:schemeClr val="bg1"/>
                </a:solidFill>
              </a:rPr>
              <a:t>Приймала участь в різних науково – практичних конференціях:</a:t>
            </a:r>
            <a:br>
              <a:rPr lang="uk-UA" sz="1600" dirty="0" smtClean="0">
                <a:solidFill>
                  <a:schemeClr val="bg1"/>
                </a:solidFill>
              </a:rPr>
            </a:br>
            <a:r>
              <a:rPr lang="uk-UA" sz="1600" dirty="0" smtClean="0">
                <a:solidFill>
                  <a:schemeClr val="bg1"/>
                </a:solidFill>
              </a:rPr>
              <a:t>1. Психолого-педагогічні проблеми в ХНПУ ім. Г.С.Сковороди                   </a:t>
            </a:r>
            <a:br>
              <a:rPr lang="uk-UA" sz="1600" dirty="0" smtClean="0">
                <a:solidFill>
                  <a:schemeClr val="bg1"/>
                </a:solidFill>
              </a:rPr>
            </a:br>
            <a:r>
              <a:rPr lang="uk-UA" sz="1600" dirty="0" smtClean="0">
                <a:solidFill>
                  <a:schemeClr val="bg1"/>
                </a:solidFill>
              </a:rPr>
              <a:t>(7-8.10.2011р.) Стаття «</a:t>
            </a:r>
            <a:r>
              <a:rPr lang="uk-UA" sz="1600" dirty="0" err="1" smtClean="0">
                <a:solidFill>
                  <a:schemeClr val="bg1"/>
                </a:solidFill>
              </a:rPr>
              <a:t>Компетентністний</a:t>
            </a:r>
            <a:r>
              <a:rPr lang="uk-UA" sz="1600" dirty="0" smtClean="0">
                <a:solidFill>
                  <a:schemeClr val="bg1"/>
                </a:solidFill>
              </a:rPr>
              <a:t> підхід та гуманістична модель професійної підготовки молодшого медичного спеціаліста у ХМК№1».</a:t>
            </a:r>
            <a:br>
              <a:rPr lang="uk-UA" sz="1600" dirty="0" smtClean="0">
                <a:solidFill>
                  <a:schemeClr val="bg1"/>
                </a:solidFill>
              </a:rPr>
            </a:br>
            <a:r>
              <a:rPr lang="uk-UA" sz="1600" dirty="0" smtClean="0">
                <a:solidFill>
                  <a:schemeClr val="bg1"/>
                </a:solidFill>
              </a:rPr>
              <a:t>2.Психилого – педагогічні проблеми становлення сучасного фахівця в ХНЕУ (15-16. 05.13р.) Стаття «Формування у студентів-медиків досвіду міжкультурної комунікації під час навчання в ХМК№1. </a:t>
            </a:r>
            <a:br>
              <a:rPr lang="uk-UA" sz="1600" dirty="0" smtClean="0">
                <a:solidFill>
                  <a:schemeClr val="bg1"/>
                </a:solidFill>
              </a:rPr>
            </a:br>
            <a:r>
              <a:rPr lang="uk-UA" sz="1600" dirty="0" smtClean="0">
                <a:solidFill>
                  <a:schemeClr val="bg1"/>
                </a:solidFill>
              </a:rPr>
              <a:t>3.Шляхи реформування та розвитку медичної освіти у ВНЗ </a:t>
            </a:r>
            <a:r>
              <a:rPr lang="en-US" sz="1600" dirty="0" smtClean="0">
                <a:solidFill>
                  <a:schemeClr val="bg1"/>
                </a:solidFill>
              </a:rPr>
              <a:t>I</a:t>
            </a:r>
            <a:r>
              <a:rPr lang="uk-UA" sz="1600" dirty="0" smtClean="0">
                <a:solidFill>
                  <a:schemeClr val="bg1"/>
                </a:solidFill>
              </a:rPr>
              <a:t> – </a:t>
            </a:r>
            <a:r>
              <a:rPr lang="en-US" sz="1600" dirty="0" smtClean="0">
                <a:solidFill>
                  <a:schemeClr val="bg1"/>
                </a:solidFill>
              </a:rPr>
              <a:t>I</a:t>
            </a:r>
            <a:r>
              <a:rPr lang="en-US" sz="1600" dirty="0" smtClean="0">
                <a:solidFill>
                  <a:schemeClr val="bg1"/>
                </a:solidFill>
                <a:latin typeface="Arial"/>
                <a:cs typeface="Arial"/>
              </a:rPr>
              <a:t>I</a:t>
            </a:r>
            <a:r>
              <a:rPr lang="uk-UA" sz="1600" dirty="0">
                <a:solidFill>
                  <a:schemeClr val="bg1"/>
                </a:solidFill>
                <a:latin typeface="Arial"/>
                <a:cs typeface="Arial"/>
              </a:rPr>
              <a:t> </a:t>
            </a:r>
            <a:r>
              <a:rPr lang="uk-UA" sz="1600" dirty="0" smtClean="0">
                <a:solidFill>
                  <a:schemeClr val="bg1"/>
                </a:solidFill>
                <a:latin typeface="Arial"/>
                <a:cs typeface="Arial"/>
              </a:rPr>
              <a:t>р. а. Харківського регіону за 20 років незалежності України. Успіхи та досягнення в ХБМК№1 (25.01.12р.). Стаття «Сучасні форми та засоби технологічного та методологічного забезпечення вивчення іноземної мови для підготовки молодших медичних спеціалістів».</a:t>
            </a:r>
            <a:br>
              <a:rPr lang="uk-UA" sz="1600" dirty="0" smtClean="0">
                <a:solidFill>
                  <a:schemeClr val="bg1"/>
                </a:solidFill>
                <a:latin typeface="Arial"/>
                <a:cs typeface="Arial"/>
              </a:rPr>
            </a:br>
            <a:r>
              <a:rPr lang="uk-UA" sz="1600" dirty="0" smtClean="0">
                <a:solidFill>
                  <a:schemeClr val="bg1"/>
                </a:solidFill>
                <a:latin typeface="Arial"/>
                <a:cs typeface="Arial"/>
              </a:rPr>
              <a:t>4</a:t>
            </a:r>
            <a:r>
              <a:rPr lang="uk-UA" sz="1600" dirty="0" smtClean="0">
                <a:solidFill>
                  <a:schemeClr val="bg1"/>
                </a:solidFill>
                <a:latin typeface="Arial"/>
                <a:cs typeface="Arial"/>
              </a:rPr>
              <a:t>. Квітнева студентська науково-практична конференція 2010 р. за підсумками роботи НДТРС іноземних мов </a:t>
            </a:r>
            <a:r>
              <a:rPr lang="en-US" sz="1600" dirty="0" smtClean="0">
                <a:solidFill>
                  <a:schemeClr val="bg1"/>
                </a:solidFill>
                <a:latin typeface="Arial"/>
                <a:cs typeface="Arial"/>
              </a:rPr>
              <a:t>English Bridge </a:t>
            </a:r>
            <a:r>
              <a:rPr lang="uk-UA" sz="1600" dirty="0" smtClean="0">
                <a:solidFill>
                  <a:schemeClr val="bg1"/>
                </a:solidFill>
                <a:latin typeface="Arial"/>
                <a:cs typeface="Arial"/>
              </a:rPr>
              <a:t>доповідь «Золота підкова Львівщини».</a:t>
            </a:r>
            <a:br>
              <a:rPr lang="uk-UA" sz="1600" dirty="0" smtClean="0">
                <a:solidFill>
                  <a:schemeClr val="bg1"/>
                </a:solidFill>
                <a:latin typeface="Arial"/>
                <a:cs typeface="Arial"/>
              </a:rPr>
            </a:br>
            <a:r>
              <a:rPr lang="uk-UA" sz="1600" dirty="0" smtClean="0">
                <a:solidFill>
                  <a:schemeClr val="bg1"/>
                </a:solidFill>
                <a:latin typeface="Arial"/>
                <a:cs typeface="Arial"/>
              </a:rPr>
              <a:t>5.Відвідала  обласну науково-практичну конференцію в ХМК№1 «Сучасні педагогічні технології в системі підготовки молодших медичних спеціалістів</a:t>
            </a:r>
            <a:r>
              <a:rPr lang="uk-UA" sz="1600" dirty="0">
                <a:solidFill>
                  <a:schemeClr val="bg1"/>
                </a:solidFill>
                <a:cs typeface="Arial"/>
              </a:rPr>
              <a:t>».</a:t>
            </a:r>
            <a:br>
              <a:rPr lang="uk-UA" sz="1600" dirty="0">
                <a:solidFill>
                  <a:schemeClr val="bg1"/>
                </a:solidFill>
                <a:cs typeface="Arial"/>
              </a:rPr>
            </a:br>
            <a:r>
              <a:rPr lang="uk-UA" sz="1600" dirty="0">
                <a:solidFill>
                  <a:schemeClr val="bg1"/>
                </a:solidFill>
                <a:cs typeface="Arial"/>
              </a:rPr>
              <a:t>6. Взяла участь у роботі науково-методичного семінару «Поєднання інноваційних і традиційних технологій навчання українській та іноземним мовам я к чинник забезпечення дієвості знань» (28.10.2011р.).</a:t>
            </a:r>
            <a:br>
              <a:rPr lang="uk-UA" sz="1600" dirty="0">
                <a:solidFill>
                  <a:schemeClr val="bg1"/>
                </a:solidFill>
                <a:cs typeface="Arial"/>
              </a:rPr>
            </a:br>
            <a:r>
              <a:rPr lang="uk-UA" sz="1600" dirty="0">
                <a:solidFill>
                  <a:schemeClr val="bg1"/>
                </a:solidFill>
                <a:cs typeface="Arial"/>
              </a:rPr>
              <a:t>7. Взяла участь у роботі науково-методичної  конференції педагогічних працівників за темою « Удосконалення навчання іноземними мовами, як запорука забезпечення якості підготовки молодших спеціалістів та їх конкурентоспроможності на ринку праці». ХІПТ (21.02.2014р.) . </a:t>
            </a:r>
            <a:endParaRPr lang="ru-RU" sz="1600" dirty="0">
              <a:solidFill>
                <a:schemeClr val="bg1"/>
              </a:solidFill>
            </a:endParaRPr>
          </a:p>
        </p:txBody>
      </p:sp>
    </p:spTree>
    <p:extLst>
      <p:ext uri="{BB962C8B-B14F-4D97-AF65-F5344CB8AC3E}">
        <p14:creationId xmlns:p14="http://schemas.microsoft.com/office/powerpoint/2010/main" val="2045952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962674"/>
          </a:xfrm>
        </p:spPr>
        <p:txBody>
          <a:bodyPr>
            <a:normAutofit fontScale="90000"/>
          </a:bodyPr>
          <a:lstStyle/>
          <a:p>
            <a:pPr algn="l"/>
            <a:r>
              <a:rPr lang="uk-UA" sz="2000" dirty="0" smtClean="0">
                <a:solidFill>
                  <a:schemeClr val="bg1"/>
                </a:solidFill>
              </a:rPr>
              <a:t>Робота сучасного викладача неможлива без удосконалення професійної майстерності. Фахова майстерність підвищується курсами кваліфікації та </a:t>
            </a:r>
            <a:r>
              <a:rPr lang="uk-UA" sz="2000" dirty="0" err="1" smtClean="0">
                <a:solidFill>
                  <a:schemeClr val="bg1"/>
                </a:solidFill>
              </a:rPr>
              <a:t>різноматними</a:t>
            </a:r>
            <a:r>
              <a:rPr lang="uk-UA" sz="2000" dirty="0" smtClean="0">
                <a:solidFill>
                  <a:schemeClr val="bg1"/>
                </a:solidFill>
              </a:rPr>
              <a:t> тренінгами, підготовкою конференцій та участю у семінарах.</a:t>
            </a:r>
            <a:br>
              <a:rPr lang="uk-UA" sz="2000" dirty="0" smtClean="0">
                <a:solidFill>
                  <a:schemeClr val="bg1"/>
                </a:solidFill>
              </a:rPr>
            </a:br>
            <a:r>
              <a:rPr lang="uk-UA" sz="2000" dirty="0">
                <a:solidFill>
                  <a:schemeClr val="bg1"/>
                </a:solidFill>
              </a:rPr>
              <a:t/>
            </a:r>
            <a:br>
              <a:rPr lang="uk-UA" sz="2000" dirty="0">
                <a:solidFill>
                  <a:schemeClr val="bg1"/>
                </a:solidFill>
              </a:rPr>
            </a:br>
            <a:r>
              <a:rPr lang="uk-UA" sz="2000" dirty="0" smtClean="0">
                <a:solidFill>
                  <a:schemeClr val="bg1"/>
                </a:solidFill>
              </a:rPr>
              <a:t> Пройшла курси:</a:t>
            </a:r>
            <a:br>
              <a:rPr lang="uk-UA" sz="2000" dirty="0" smtClean="0">
                <a:solidFill>
                  <a:schemeClr val="bg1"/>
                </a:solidFill>
              </a:rPr>
            </a:br>
            <a:r>
              <a:rPr lang="uk-UA" sz="2000" dirty="0" smtClean="0">
                <a:solidFill>
                  <a:schemeClr val="bg1"/>
                </a:solidFill>
              </a:rPr>
              <a:t>- підвищення кваліфікації в «Харківській академії неперервної освіти»(21.02 – 16.03.12 р.) за фахом англійська мова;</a:t>
            </a:r>
            <a:br>
              <a:rPr lang="uk-UA" sz="2000" dirty="0" smtClean="0">
                <a:solidFill>
                  <a:schemeClr val="bg1"/>
                </a:solidFill>
              </a:rPr>
            </a:br>
            <a:r>
              <a:rPr lang="uk-UA" sz="2000" dirty="0" smtClean="0">
                <a:solidFill>
                  <a:schemeClr val="bg1"/>
                </a:solidFill>
              </a:rPr>
              <a:t>- підвищення кваліфікації в ХМАПО( 2009-2010рр.) за фахом англійська мова за </a:t>
            </a:r>
            <a:r>
              <a:rPr lang="uk-UA" sz="2000" dirty="0" err="1" smtClean="0">
                <a:solidFill>
                  <a:schemeClr val="bg1"/>
                </a:solidFill>
              </a:rPr>
              <a:t>профспрямуванням</a:t>
            </a:r>
            <a:r>
              <a:rPr lang="uk-UA" sz="2000" dirty="0" smtClean="0">
                <a:solidFill>
                  <a:schemeClr val="bg1"/>
                </a:solidFill>
              </a:rPr>
              <a:t>.</a:t>
            </a:r>
            <a:br>
              <a:rPr lang="uk-UA" sz="2000" dirty="0" smtClean="0">
                <a:solidFill>
                  <a:schemeClr val="bg1"/>
                </a:solidFill>
              </a:rPr>
            </a:br>
            <a:r>
              <a:rPr lang="uk-UA" sz="2000" dirty="0" smtClean="0">
                <a:solidFill>
                  <a:schemeClr val="bg1"/>
                </a:solidFill>
              </a:rPr>
              <a:t/>
            </a:r>
            <a:br>
              <a:rPr lang="uk-UA" sz="2000" dirty="0" smtClean="0">
                <a:solidFill>
                  <a:schemeClr val="bg1"/>
                </a:solidFill>
              </a:rPr>
            </a:br>
            <a:r>
              <a:rPr lang="uk-UA" sz="2000" dirty="0" smtClean="0">
                <a:solidFill>
                  <a:schemeClr val="bg1"/>
                </a:solidFill>
              </a:rPr>
              <a:t>Прийняла участь у </a:t>
            </a:r>
            <a:r>
              <a:rPr lang="uk-UA" sz="2000" dirty="0" err="1" smtClean="0">
                <a:solidFill>
                  <a:schemeClr val="bg1"/>
                </a:solidFill>
              </a:rPr>
              <a:t>тренінговому</a:t>
            </a:r>
            <a:r>
              <a:rPr lang="uk-UA" sz="2000" dirty="0" smtClean="0">
                <a:solidFill>
                  <a:schemeClr val="bg1"/>
                </a:solidFill>
              </a:rPr>
              <a:t> семінарі «Впровадження сучасних освітніх технологій у викладання англійської мови» 12-13 грудня 2013р. В Харківській гуманітарній педагогічній академії.</a:t>
            </a:r>
            <a:br>
              <a:rPr lang="uk-UA" sz="2000" dirty="0" smtClean="0">
                <a:solidFill>
                  <a:schemeClr val="bg1"/>
                </a:solidFill>
              </a:rPr>
            </a:br>
            <a:r>
              <a:rPr lang="uk-UA" sz="2000" dirty="0">
                <a:solidFill>
                  <a:schemeClr val="bg1"/>
                </a:solidFill>
              </a:rPr>
              <a:t/>
            </a:r>
            <a:br>
              <a:rPr lang="uk-UA" sz="2000" dirty="0">
                <a:solidFill>
                  <a:schemeClr val="bg1"/>
                </a:solidFill>
              </a:rPr>
            </a:br>
            <a:r>
              <a:rPr lang="uk-UA" sz="2000" dirty="0" smtClean="0">
                <a:solidFill>
                  <a:schemeClr val="bg1"/>
                </a:solidFill>
              </a:rPr>
              <a:t>Прийняла участь у роботі науково-методичного семінару в ХТЕІ «Поєднання інноваційних і традиційних технологій навчання українській та іноземним мовам як чинник забезпечення дієвості знань» 2011р. .</a:t>
            </a:r>
            <a:br>
              <a:rPr lang="uk-UA" sz="2000" dirty="0" smtClean="0">
                <a:solidFill>
                  <a:schemeClr val="bg1"/>
                </a:solidFill>
              </a:rPr>
            </a:br>
            <a:endParaRPr lang="ru-RU" sz="2000" dirty="0">
              <a:solidFill>
                <a:schemeClr val="bg1"/>
              </a:solidFill>
            </a:endParaRPr>
          </a:p>
        </p:txBody>
      </p:sp>
    </p:spTree>
    <p:extLst>
      <p:ext uri="{BB962C8B-B14F-4D97-AF65-F5344CB8AC3E}">
        <p14:creationId xmlns:p14="http://schemas.microsoft.com/office/powerpoint/2010/main" val="1423456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uk-UA" sz="2400" dirty="0" smtClean="0">
                <a:solidFill>
                  <a:schemeClr val="bg1"/>
                </a:solidFill>
              </a:rPr>
              <a:t>Участь у семінарі «Впровадження сучасних освітніх технологій у викладання англійської мови».</a:t>
            </a:r>
            <a:br>
              <a:rPr lang="uk-UA" sz="2400" dirty="0" smtClean="0">
                <a:solidFill>
                  <a:schemeClr val="bg1"/>
                </a:solidFill>
              </a:rPr>
            </a:br>
            <a:r>
              <a:rPr lang="uk-UA" sz="2400" dirty="0" smtClean="0">
                <a:solidFill>
                  <a:schemeClr val="bg1"/>
                </a:solidFill>
              </a:rPr>
              <a:t>Харківська педагогічна гуманітарна академія. 12.12.2013р.</a:t>
            </a:r>
            <a:endParaRPr lang="ru-RU" sz="2400" dirty="0">
              <a:solidFill>
                <a:schemeClr val="bg1"/>
              </a:solidFill>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27584" y="1772816"/>
            <a:ext cx="3323834" cy="4431779"/>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2039" y="1772816"/>
            <a:ext cx="3303233" cy="4404311"/>
          </a:xfrm>
        </p:spPr>
      </p:pic>
    </p:spTree>
    <p:extLst>
      <p:ext uri="{BB962C8B-B14F-4D97-AF65-F5344CB8AC3E}">
        <p14:creationId xmlns:p14="http://schemas.microsoft.com/office/powerpoint/2010/main" val="6144495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l"/>
            <a:r>
              <a:rPr lang="uk-UA" sz="2000" dirty="0" smtClean="0">
                <a:solidFill>
                  <a:schemeClr val="bg1"/>
                </a:solidFill>
                <a:latin typeface="Bookman Old Style" pitchFamily="18" charset="0"/>
              </a:rPr>
              <a:t>За звітний період працювала керівником академічних груп М-01 – М-21(2009-2011рр.),Л-01 – Л-11 (2011-2013рр.), Л-01(2013-2014рр.)</a:t>
            </a:r>
            <a:endParaRPr lang="ru-RU" sz="2000" dirty="0">
              <a:solidFill>
                <a:schemeClr val="bg1"/>
              </a:solidFill>
              <a:latin typeface="Bookman Old Style" pitchFamily="18" charset="0"/>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0900" y="2643981"/>
            <a:ext cx="3251200" cy="2438400"/>
          </a:xfrm>
        </p:spPr>
      </p:pic>
      <p:pic>
        <p:nvPicPr>
          <p:cNvPr id="7" name="Объект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41900" y="2643981"/>
            <a:ext cx="3251200" cy="2438400"/>
          </a:xfrm>
        </p:spPr>
      </p:pic>
      <p:sp>
        <p:nvSpPr>
          <p:cNvPr id="6" name="TextBox 5"/>
          <p:cNvSpPr txBox="1"/>
          <p:nvPr/>
        </p:nvSpPr>
        <p:spPr>
          <a:xfrm>
            <a:off x="1581918" y="1887623"/>
            <a:ext cx="1803699" cy="369332"/>
          </a:xfrm>
          <a:prstGeom prst="rect">
            <a:avLst/>
          </a:prstGeom>
          <a:noFill/>
        </p:spPr>
        <p:txBody>
          <a:bodyPr wrap="none" rtlCol="0">
            <a:spAutoFit/>
          </a:bodyPr>
          <a:lstStyle/>
          <a:p>
            <a:r>
              <a:rPr lang="uk-UA" dirty="0" smtClean="0">
                <a:solidFill>
                  <a:schemeClr val="bg1"/>
                </a:solidFill>
              </a:rPr>
              <a:t>Л-01(2013-2014)</a:t>
            </a:r>
            <a:endParaRPr lang="ru-RU" dirty="0">
              <a:solidFill>
                <a:schemeClr val="bg1"/>
              </a:solidFill>
            </a:endParaRPr>
          </a:p>
        </p:txBody>
      </p:sp>
      <p:sp>
        <p:nvSpPr>
          <p:cNvPr id="8" name="TextBox 7"/>
          <p:cNvSpPr txBox="1"/>
          <p:nvPr/>
        </p:nvSpPr>
        <p:spPr>
          <a:xfrm>
            <a:off x="5580112" y="1967435"/>
            <a:ext cx="2405274" cy="369332"/>
          </a:xfrm>
          <a:prstGeom prst="rect">
            <a:avLst/>
          </a:prstGeom>
          <a:noFill/>
        </p:spPr>
        <p:txBody>
          <a:bodyPr wrap="none" rtlCol="0">
            <a:spAutoFit/>
          </a:bodyPr>
          <a:lstStyle/>
          <a:p>
            <a:r>
              <a:rPr lang="uk-UA" dirty="0" smtClean="0">
                <a:solidFill>
                  <a:schemeClr val="bg1"/>
                </a:solidFill>
              </a:rPr>
              <a:t>Л01-Л11(2011-2013рр)</a:t>
            </a:r>
            <a:endParaRPr lang="ru-RU" dirty="0">
              <a:solidFill>
                <a:schemeClr val="bg1"/>
              </a:solidFill>
            </a:endParaRPr>
          </a:p>
        </p:txBody>
      </p:sp>
    </p:spTree>
    <p:extLst>
      <p:ext uri="{BB962C8B-B14F-4D97-AF65-F5344CB8AC3E}">
        <p14:creationId xmlns:p14="http://schemas.microsoft.com/office/powerpoint/2010/main" val="5162071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7704" y="1988840"/>
            <a:ext cx="5760640" cy="792088"/>
          </a:xfrm>
        </p:spPr>
        <p:txBody>
          <a:bodyPr>
            <a:normAutofit/>
          </a:bodyPr>
          <a:lstStyle/>
          <a:p>
            <a:r>
              <a:rPr lang="uk-UA" sz="2400" dirty="0" smtClean="0">
                <a:solidFill>
                  <a:schemeClr val="bg1"/>
                </a:solidFill>
                <a:latin typeface="Bookman Old Style" pitchFamily="18" charset="0"/>
              </a:rPr>
              <a:t>М-01 – М-21(2009-2011рр.)</a:t>
            </a:r>
            <a:endParaRPr lang="ru-RU" sz="2400" dirty="0">
              <a:latin typeface="Bookman Old Style" pitchFamily="18" charset="0"/>
            </a:endParaRP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512" y="3140968"/>
            <a:ext cx="4330592" cy="3247944"/>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27258" y="3140968"/>
            <a:ext cx="4316742" cy="3237557"/>
          </a:xfrm>
        </p:spPr>
      </p:pic>
      <p:sp>
        <p:nvSpPr>
          <p:cNvPr id="7" name="TextBox 6"/>
          <p:cNvSpPr txBox="1"/>
          <p:nvPr/>
        </p:nvSpPr>
        <p:spPr>
          <a:xfrm>
            <a:off x="836218" y="404664"/>
            <a:ext cx="7632848" cy="1477328"/>
          </a:xfrm>
          <a:prstGeom prst="rect">
            <a:avLst/>
          </a:prstGeom>
          <a:noFill/>
        </p:spPr>
        <p:txBody>
          <a:bodyPr wrap="square" rtlCol="0">
            <a:spAutoFit/>
          </a:bodyPr>
          <a:lstStyle/>
          <a:p>
            <a:pPr algn="ctr"/>
            <a:r>
              <a:rPr lang="ru-RU" b="1" i="1" dirty="0" err="1">
                <a:solidFill>
                  <a:schemeClr val="bg1"/>
                </a:solidFill>
              </a:rPr>
              <a:t>Впевнені</a:t>
            </a:r>
            <a:r>
              <a:rPr lang="ru-RU" b="1" i="1" dirty="0">
                <a:solidFill>
                  <a:schemeClr val="bg1"/>
                </a:solidFill>
              </a:rPr>
              <a:t>, </a:t>
            </a:r>
            <a:r>
              <a:rPr lang="ru-RU" b="1" i="1" dirty="0" err="1">
                <a:solidFill>
                  <a:schemeClr val="bg1"/>
                </a:solidFill>
              </a:rPr>
              <a:t>що</a:t>
            </a:r>
            <a:r>
              <a:rPr lang="ru-RU" b="1" i="1" dirty="0">
                <a:solidFill>
                  <a:schemeClr val="bg1"/>
                </a:solidFill>
              </a:rPr>
              <a:t> </a:t>
            </a:r>
            <a:r>
              <a:rPr lang="ru-RU" b="1" i="1" dirty="0" err="1">
                <a:solidFill>
                  <a:schemeClr val="bg1"/>
                </a:solidFill>
              </a:rPr>
              <a:t>використання</a:t>
            </a:r>
            <a:r>
              <a:rPr lang="ru-RU" b="1" i="1" dirty="0">
                <a:solidFill>
                  <a:schemeClr val="bg1"/>
                </a:solidFill>
              </a:rPr>
              <a:t> </a:t>
            </a:r>
            <a:r>
              <a:rPr lang="ru-RU" b="1" i="1" dirty="0" err="1">
                <a:solidFill>
                  <a:schemeClr val="bg1"/>
                </a:solidFill>
              </a:rPr>
              <a:t>досвіду</a:t>
            </a:r>
            <a:r>
              <a:rPr lang="ru-RU" b="1" i="1" dirty="0">
                <a:solidFill>
                  <a:schemeClr val="bg1"/>
                </a:solidFill>
              </a:rPr>
              <a:t> </a:t>
            </a:r>
            <a:r>
              <a:rPr lang="ru-RU" b="1" i="1" dirty="0" err="1">
                <a:solidFill>
                  <a:schemeClr val="bg1"/>
                </a:solidFill>
              </a:rPr>
              <a:t>міжкультурних</a:t>
            </a:r>
            <a:r>
              <a:rPr lang="ru-RU" b="1" i="1" dirty="0">
                <a:solidFill>
                  <a:schemeClr val="bg1"/>
                </a:solidFill>
              </a:rPr>
              <a:t> </a:t>
            </a:r>
            <a:r>
              <a:rPr lang="ru-RU" b="1" i="1" dirty="0" err="1">
                <a:solidFill>
                  <a:schemeClr val="bg1"/>
                </a:solidFill>
              </a:rPr>
              <a:t>комунікацій</a:t>
            </a:r>
            <a:r>
              <a:rPr lang="ru-RU" b="1" i="1" dirty="0">
                <a:solidFill>
                  <a:schemeClr val="bg1"/>
                </a:solidFill>
              </a:rPr>
              <a:t>, </a:t>
            </a:r>
            <a:endParaRPr lang="ru-RU" b="1" i="1" dirty="0" smtClean="0">
              <a:solidFill>
                <a:schemeClr val="bg1"/>
              </a:solidFill>
            </a:endParaRPr>
          </a:p>
          <a:p>
            <a:pPr algn="ctr"/>
            <a:r>
              <a:rPr lang="ru-RU" b="1" i="1" dirty="0" err="1" smtClean="0">
                <a:solidFill>
                  <a:schemeClr val="bg1"/>
                </a:solidFill>
              </a:rPr>
              <a:t>отриманих</a:t>
            </a:r>
            <a:r>
              <a:rPr lang="ru-RU" b="1" i="1" dirty="0" smtClean="0">
                <a:solidFill>
                  <a:schemeClr val="bg1"/>
                </a:solidFill>
              </a:rPr>
              <a:t> </a:t>
            </a:r>
            <a:r>
              <a:rPr lang="ru-RU" b="1" i="1" dirty="0" err="1">
                <a:solidFill>
                  <a:schemeClr val="bg1"/>
                </a:solidFill>
              </a:rPr>
              <a:t>під</a:t>
            </a:r>
            <a:r>
              <a:rPr lang="ru-RU" b="1" i="1" dirty="0">
                <a:solidFill>
                  <a:schemeClr val="bg1"/>
                </a:solidFill>
              </a:rPr>
              <a:t> час </a:t>
            </a:r>
            <a:r>
              <a:rPr lang="ru-RU" b="1" i="1" dirty="0" err="1">
                <a:solidFill>
                  <a:schemeClr val="bg1"/>
                </a:solidFill>
              </a:rPr>
              <a:t>навчання</a:t>
            </a:r>
            <a:r>
              <a:rPr lang="ru-RU" b="1" i="1" dirty="0">
                <a:solidFill>
                  <a:schemeClr val="bg1"/>
                </a:solidFill>
              </a:rPr>
              <a:t> в ХБМК №1, </a:t>
            </a:r>
            <a:r>
              <a:rPr lang="ru-RU" b="1" i="1" dirty="0" err="1">
                <a:solidFill>
                  <a:schemeClr val="bg1"/>
                </a:solidFill>
              </a:rPr>
              <a:t>знадобиться</a:t>
            </a:r>
            <a:r>
              <a:rPr lang="ru-RU" b="1" i="1" dirty="0">
                <a:solidFill>
                  <a:schemeClr val="bg1"/>
                </a:solidFill>
              </a:rPr>
              <a:t> нашим </a:t>
            </a:r>
            <a:r>
              <a:rPr lang="ru-RU" b="1" i="1" dirty="0" err="1">
                <a:solidFill>
                  <a:schemeClr val="bg1"/>
                </a:solidFill>
              </a:rPr>
              <a:t>випускникам</a:t>
            </a:r>
            <a:r>
              <a:rPr lang="ru-RU" b="1" i="1" dirty="0">
                <a:solidFill>
                  <a:schemeClr val="bg1"/>
                </a:solidFill>
              </a:rPr>
              <a:t> </a:t>
            </a:r>
            <a:endParaRPr lang="ru-RU" b="1" i="1" dirty="0" smtClean="0">
              <a:solidFill>
                <a:schemeClr val="bg1"/>
              </a:solidFill>
            </a:endParaRPr>
          </a:p>
          <a:p>
            <a:pPr algn="ctr"/>
            <a:r>
              <a:rPr lang="ru-RU" b="1" i="1" dirty="0" smtClean="0">
                <a:solidFill>
                  <a:schemeClr val="bg1"/>
                </a:solidFill>
              </a:rPr>
              <a:t>при </a:t>
            </a:r>
            <a:r>
              <a:rPr lang="ru-RU" b="1" i="1" dirty="0" err="1">
                <a:solidFill>
                  <a:schemeClr val="bg1"/>
                </a:solidFill>
              </a:rPr>
              <a:t>спілкуванні</a:t>
            </a:r>
            <a:r>
              <a:rPr lang="ru-RU" b="1" i="1" dirty="0">
                <a:solidFill>
                  <a:schemeClr val="bg1"/>
                </a:solidFill>
              </a:rPr>
              <a:t> </a:t>
            </a:r>
            <a:r>
              <a:rPr lang="ru-RU" b="1" i="1" dirty="0" err="1">
                <a:solidFill>
                  <a:schemeClr val="bg1"/>
                </a:solidFill>
              </a:rPr>
              <a:t>рідною</a:t>
            </a:r>
            <a:r>
              <a:rPr lang="ru-RU" b="1" i="1" dirty="0">
                <a:solidFill>
                  <a:schemeClr val="bg1"/>
                </a:solidFill>
              </a:rPr>
              <a:t> та </a:t>
            </a:r>
            <a:r>
              <a:rPr lang="ru-RU" b="1" i="1" dirty="0" err="1">
                <a:solidFill>
                  <a:schemeClr val="bg1"/>
                </a:solidFill>
              </a:rPr>
              <a:t>англійською</a:t>
            </a:r>
            <a:r>
              <a:rPr lang="ru-RU" b="1" i="1" dirty="0">
                <a:solidFill>
                  <a:schemeClr val="bg1"/>
                </a:solidFill>
              </a:rPr>
              <a:t> </a:t>
            </a:r>
            <a:r>
              <a:rPr lang="ru-RU" b="1" i="1" dirty="0" err="1">
                <a:solidFill>
                  <a:schemeClr val="bg1"/>
                </a:solidFill>
              </a:rPr>
              <a:t>мовами</a:t>
            </a:r>
            <a:r>
              <a:rPr lang="ru-RU" b="1" i="1" dirty="0">
                <a:solidFill>
                  <a:schemeClr val="bg1"/>
                </a:solidFill>
              </a:rPr>
              <a:t> з </a:t>
            </a:r>
            <a:r>
              <a:rPr lang="ru-RU" b="1" i="1" dirty="0" err="1">
                <a:solidFill>
                  <a:schemeClr val="bg1"/>
                </a:solidFill>
              </a:rPr>
              <a:t>майбутніми</a:t>
            </a:r>
            <a:r>
              <a:rPr lang="ru-RU" b="1" i="1" dirty="0">
                <a:solidFill>
                  <a:schemeClr val="bg1"/>
                </a:solidFill>
              </a:rPr>
              <a:t> </a:t>
            </a:r>
            <a:r>
              <a:rPr lang="ru-RU" b="1" i="1" dirty="0" err="1">
                <a:solidFill>
                  <a:schemeClr val="bg1"/>
                </a:solidFill>
              </a:rPr>
              <a:t>колегами</a:t>
            </a:r>
            <a:r>
              <a:rPr lang="ru-RU" b="1" i="1" dirty="0">
                <a:solidFill>
                  <a:schemeClr val="bg1"/>
                </a:solidFill>
              </a:rPr>
              <a:t> та </a:t>
            </a:r>
            <a:r>
              <a:rPr lang="ru-RU" b="1" i="1" dirty="0" err="1">
                <a:solidFill>
                  <a:schemeClr val="bg1"/>
                </a:solidFill>
              </a:rPr>
              <a:t>пацієнтами</a:t>
            </a:r>
            <a:r>
              <a:rPr lang="ru-RU" b="1" i="1" dirty="0">
                <a:solidFill>
                  <a:schemeClr val="bg1"/>
                </a:solidFill>
              </a:rPr>
              <a:t> </a:t>
            </a:r>
            <a:r>
              <a:rPr lang="ru-RU" b="1" i="1" dirty="0" smtClean="0">
                <a:solidFill>
                  <a:schemeClr val="bg1"/>
                </a:solidFill>
              </a:rPr>
              <a:t>–не </a:t>
            </a:r>
            <a:r>
              <a:rPr lang="ru-RU" b="1" i="1" dirty="0" err="1">
                <a:solidFill>
                  <a:schemeClr val="bg1"/>
                </a:solidFill>
              </a:rPr>
              <a:t>лише</a:t>
            </a:r>
            <a:r>
              <a:rPr lang="ru-RU" b="1" i="1" dirty="0">
                <a:solidFill>
                  <a:schemeClr val="bg1"/>
                </a:solidFill>
              </a:rPr>
              <a:t> </a:t>
            </a:r>
            <a:r>
              <a:rPr lang="ru-RU" b="1" i="1" dirty="0" err="1">
                <a:solidFill>
                  <a:schemeClr val="bg1"/>
                </a:solidFill>
              </a:rPr>
              <a:t>українцями</a:t>
            </a:r>
            <a:r>
              <a:rPr lang="ru-RU" b="1" i="1" dirty="0">
                <a:solidFill>
                  <a:schemeClr val="bg1"/>
                </a:solidFill>
              </a:rPr>
              <a:t>, а й </a:t>
            </a:r>
            <a:r>
              <a:rPr lang="ru-RU" b="1" i="1" dirty="0" err="1">
                <a:solidFill>
                  <a:schemeClr val="bg1"/>
                </a:solidFill>
              </a:rPr>
              <a:t>іноземцями</a:t>
            </a:r>
            <a:r>
              <a:rPr lang="ru-RU" b="1" i="1" dirty="0">
                <a:solidFill>
                  <a:schemeClr val="bg1"/>
                </a:solidFill>
              </a:rPr>
              <a:t>.</a:t>
            </a:r>
            <a:endParaRPr lang="ru-RU" b="1" i="1" dirty="0">
              <a:solidFill>
                <a:schemeClr val="bg1"/>
              </a:solidFill>
            </a:endParaRPr>
          </a:p>
        </p:txBody>
      </p:sp>
    </p:spTree>
    <p:extLst>
      <p:ext uri="{BB962C8B-B14F-4D97-AF65-F5344CB8AC3E}">
        <p14:creationId xmlns:p14="http://schemas.microsoft.com/office/powerpoint/2010/main" val="2450575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836712"/>
            <a:ext cx="8229600" cy="5289451"/>
          </a:xfrm>
        </p:spPr>
        <p:txBody>
          <a:bodyPr>
            <a:normAutofit fontScale="92500" lnSpcReduction="10000"/>
          </a:bodyPr>
          <a:lstStyle/>
          <a:p>
            <a:pPr>
              <a:lnSpc>
                <a:spcPct val="80000"/>
              </a:lnSpc>
              <a:buFont typeface="Arial" charset="0"/>
              <a:buNone/>
            </a:pPr>
            <a:endParaRPr lang="ru-RU" sz="2400" dirty="0" smtClean="0"/>
          </a:p>
          <a:p>
            <a:pPr>
              <a:lnSpc>
                <a:spcPct val="80000"/>
              </a:lnSpc>
              <a:buFont typeface="Arial" charset="0"/>
              <a:buNone/>
            </a:pPr>
            <a:r>
              <a:rPr lang="ru-RU" sz="2400" dirty="0" smtClean="0"/>
              <a:t>    </a:t>
            </a:r>
            <a:r>
              <a:rPr lang="uk-UA" sz="2400" dirty="0" smtClean="0">
                <a:latin typeface="Arial" charset="0"/>
              </a:rPr>
              <a:t>Якщо односкладовий прикметник закінчується на приголосну, якій передує короткий голосний звук, то ця кінцева приголосна подвоюється.   </a:t>
            </a:r>
          </a:p>
          <a:p>
            <a:pPr>
              <a:lnSpc>
                <a:spcPct val="80000"/>
              </a:lnSpc>
              <a:buFont typeface="Arial" charset="0"/>
              <a:buNone/>
            </a:pPr>
            <a:r>
              <a:rPr lang="ru-RU" sz="2400" dirty="0" smtClean="0"/>
              <a:t>   </a:t>
            </a:r>
          </a:p>
          <a:p>
            <a:pPr algn="ctr">
              <a:lnSpc>
                <a:spcPct val="80000"/>
              </a:lnSpc>
              <a:buFont typeface="Arial" charset="0"/>
              <a:buNone/>
            </a:pPr>
            <a:r>
              <a:rPr lang="en-US" sz="2700" b="1" dirty="0" smtClean="0">
                <a:solidFill>
                  <a:srgbClr val="000066"/>
                </a:solidFill>
              </a:rPr>
              <a:t>Big – bigger – the biggest </a:t>
            </a:r>
            <a:endParaRPr lang="ru-RU" sz="2700" dirty="0" smtClean="0">
              <a:solidFill>
                <a:srgbClr val="000066"/>
              </a:solidFill>
            </a:endParaRPr>
          </a:p>
          <a:p>
            <a:pPr algn="ctr">
              <a:lnSpc>
                <a:spcPct val="80000"/>
              </a:lnSpc>
              <a:buFont typeface="Arial" charset="0"/>
              <a:buNone/>
            </a:pPr>
            <a:r>
              <a:rPr lang="en-US" sz="2700" dirty="0" smtClean="0">
                <a:solidFill>
                  <a:srgbClr val="000066"/>
                </a:solidFill>
              </a:rPr>
              <a:t>                                                      </a:t>
            </a:r>
          </a:p>
          <a:p>
            <a:pPr algn="ctr">
              <a:lnSpc>
                <a:spcPct val="80000"/>
              </a:lnSpc>
              <a:buFont typeface="Arial" charset="0"/>
              <a:buNone/>
            </a:pPr>
            <a:r>
              <a:rPr lang="en-US" sz="2700" b="1" dirty="0" smtClean="0">
                <a:solidFill>
                  <a:srgbClr val="000066"/>
                </a:solidFill>
              </a:rPr>
              <a:t>Hot – hotter  - the hottest</a:t>
            </a:r>
            <a:endParaRPr lang="ru-RU" sz="2700" dirty="0" smtClean="0">
              <a:solidFill>
                <a:srgbClr val="000066"/>
              </a:solidFill>
            </a:endParaRPr>
          </a:p>
          <a:p>
            <a:pPr>
              <a:lnSpc>
                <a:spcPct val="80000"/>
              </a:lnSpc>
              <a:buFont typeface="Arial" charset="0"/>
              <a:buNone/>
            </a:pPr>
            <a:r>
              <a:rPr lang="ru-RU" sz="2400" dirty="0" smtClean="0"/>
              <a:t> </a:t>
            </a:r>
          </a:p>
          <a:p>
            <a:pPr>
              <a:buFont typeface="Arial" charset="0"/>
              <a:buNone/>
            </a:pPr>
            <a:r>
              <a:rPr lang="en-US" sz="2400" dirty="0" smtClean="0"/>
              <a:t>	</a:t>
            </a:r>
            <a:r>
              <a:rPr lang="uk-UA" sz="2400" dirty="0" smtClean="0"/>
              <a:t>Вищий сту</a:t>
            </a:r>
            <a:r>
              <a:rPr lang="uk-UA" sz="2000" dirty="0" smtClean="0">
                <a:latin typeface="Arial" charset="0"/>
              </a:rPr>
              <a:t>п</a:t>
            </a:r>
            <a:r>
              <a:rPr lang="uk-UA" sz="2400" dirty="0" smtClean="0"/>
              <a:t>інь багатоскладових прикметників утворюється за допомогою слова </a:t>
            </a:r>
            <a:r>
              <a:rPr lang="uk-UA" sz="2400" b="1" dirty="0" err="1" smtClean="0">
                <a:solidFill>
                  <a:schemeClr val="hlink"/>
                </a:solidFill>
              </a:rPr>
              <a:t>more</a:t>
            </a:r>
            <a:r>
              <a:rPr lang="uk-UA" sz="2400" dirty="0" smtClean="0"/>
              <a:t>, а найвищий – за допомогою </a:t>
            </a:r>
            <a:r>
              <a:rPr lang="uk-UA" sz="2400" b="1" dirty="0" err="1" smtClean="0">
                <a:solidFill>
                  <a:schemeClr val="hlink"/>
                </a:solidFill>
              </a:rPr>
              <a:t>most</a:t>
            </a:r>
            <a:r>
              <a:rPr lang="uk-UA" sz="2400" dirty="0" smtClean="0"/>
              <a:t>, які додаються до прикметника.</a:t>
            </a:r>
          </a:p>
          <a:p>
            <a:pPr>
              <a:lnSpc>
                <a:spcPct val="80000"/>
              </a:lnSpc>
              <a:buFont typeface="Arial" charset="0"/>
              <a:buNone/>
            </a:pPr>
            <a:r>
              <a:rPr lang="ru-RU" sz="2400" dirty="0" smtClean="0"/>
              <a:t> </a:t>
            </a:r>
          </a:p>
          <a:p>
            <a:pPr algn="ctr">
              <a:lnSpc>
                <a:spcPct val="80000"/>
              </a:lnSpc>
              <a:buFont typeface="Arial" charset="0"/>
              <a:buNone/>
            </a:pPr>
            <a:r>
              <a:rPr lang="en-US" sz="2400" b="1" dirty="0" smtClean="0">
                <a:solidFill>
                  <a:srgbClr val="000066"/>
                </a:solidFill>
              </a:rPr>
              <a:t>Interesting – more interesting – the most interesting</a:t>
            </a:r>
            <a:r>
              <a:rPr lang="en-US" sz="2400" dirty="0" smtClean="0"/>
              <a:t> </a:t>
            </a:r>
            <a:endParaRPr lang="ru-RU" sz="2400" dirty="0" smtClean="0"/>
          </a:p>
          <a:p>
            <a:pPr>
              <a:lnSpc>
                <a:spcPct val="80000"/>
              </a:lnSpc>
              <a:buFont typeface="Arial" charset="0"/>
              <a:buNone/>
            </a:pPr>
            <a:r>
              <a:rPr lang="ru-RU" sz="2400" dirty="0" smtClean="0"/>
              <a:t>		</a:t>
            </a:r>
            <a:r>
              <a:rPr lang="ru-RU" sz="2400" dirty="0" err="1" smtClean="0"/>
              <a:t>Цікавий</a:t>
            </a:r>
            <a:r>
              <a:rPr lang="ru-RU" sz="2400" dirty="0" smtClean="0"/>
              <a:t>     –      </a:t>
            </a:r>
            <a:r>
              <a:rPr lang="ru-RU" sz="2400" dirty="0" err="1" smtClean="0"/>
              <a:t>цікавіший</a:t>
            </a:r>
            <a:r>
              <a:rPr lang="ru-RU" sz="2400" dirty="0" smtClean="0"/>
              <a:t>     -    </a:t>
            </a:r>
            <a:r>
              <a:rPr lang="ru-RU" sz="2400" dirty="0" err="1" smtClean="0"/>
              <a:t>найцікавіший</a:t>
            </a:r>
            <a:endParaRPr lang="ru-RU" sz="2400" dirty="0" smtClean="0"/>
          </a:p>
          <a:p>
            <a:pPr>
              <a:lnSpc>
                <a:spcPct val="80000"/>
              </a:lnSpc>
              <a:buFont typeface="Arial" charset="0"/>
              <a:buNone/>
            </a:pPr>
            <a:r>
              <a:rPr lang="ru-RU" sz="2400" dirty="0" smtClean="0"/>
              <a:t> </a:t>
            </a:r>
          </a:p>
          <a:p>
            <a:pPr>
              <a:lnSpc>
                <a:spcPct val="80000"/>
              </a:lnSpc>
              <a:buFont typeface="Arial" charset="0"/>
              <a:buNone/>
            </a:pPr>
            <a:r>
              <a:rPr lang="ru-RU" sz="2400" dirty="0" smtClean="0"/>
              <a:t> </a:t>
            </a:r>
          </a:p>
        </p:txBody>
      </p:sp>
      <p:sp>
        <p:nvSpPr>
          <p:cNvPr id="14340" name="Заголовок 1"/>
          <p:cNvSpPr>
            <a:spLocks/>
          </p:cNvSpPr>
          <p:nvPr/>
        </p:nvSpPr>
        <p:spPr bwMode="auto">
          <a:xfrm>
            <a:off x="468313" y="-171450"/>
            <a:ext cx="8229600" cy="1143000"/>
          </a:xfrm>
          <a:prstGeom prst="rect">
            <a:avLst/>
          </a:prstGeom>
          <a:noFill/>
          <a:ln w="9525">
            <a:noFill/>
            <a:miter lim="800000"/>
            <a:headEnd/>
            <a:tailEnd/>
          </a:ln>
        </p:spPr>
        <p:txBody>
          <a:bodyPr anchor="ctr"/>
          <a:lstStyle/>
          <a:p>
            <a:pPr algn="ctr"/>
            <a:r>
              <a:rPr lang="ru-RU" sz="2400" dirty="0" err="1">
                <a:solidFill>
                  <a:srgbClr val="FF0000"/>
                </a:solidFill>
                <a:effectLst>
                  <a:outerShdw blurRad="38100" dist="38100" dir="2700000" algn="tl">
                    <a:srgbClr val="000000"/>
                  </a:outerShdw>
                </a:effectLst>
                <a:latin typeface="Arial Black" pitchFamily="34" charset="0"/>
              </a:rPr>
              <a:t>Вищий</a:t>
            </a:r>
            <a:r>
              <a:rPr lang="ru-RU" sz="2400" dirty="0">
                <a:solidFill>
                  <a:srgbClr val="FF0000"/>
                </a:solidFill>
                <a:effectLst>
                  <a:outerShdw blurRad="38100" dist="38100" dir="2700000" algn="tl">
                    <a:srgbClr val="000000"/>
                  </a:outerShdw>
                </a:effectLst>
                <a:latin typeface="Arial Black" pitchFamily="34" charset="0"/>
              </a:rPr>
              <a:t> </a:t>
            </a:r>
            <a:r>
              <a:rPr lang="ru-RU" sz="2400" dirty="0" err="1">
                <a:solidFill>
                  <a:srgbClr val="FF0000"/>
                </a:solidFill>
                <a:effectLst>
                  <a:outerShdw blurRad="38100" dist="38100" dir="2700000" algn="tl">
                    <a:srgbClr val="000000"/>
                  </a:outerShdw>
                </a:effectLst>
                <a:latin typeface="Arial Black" pitchFamily="34" charset="0"/>
              </a:rPr>
              <a:t>ступінь</a:t>
            </a:r>
            <a:r>
              <a:rPr lang="en-US" sz="2400" dirty="0">
                <a:solidFill>
                  <a:srgbClr val="FF0000"/>
                </a:solidFill>
                <a:effectLst>
                  <a:outerShdw blurRad="38100" dist="38100" dir="2700000" algn="tl">
                    <a:srgbClr val="000000"/>
                  </a:outerShdw>
                </a:effectLst>
                <a:latin typeface="Arial Black" pitchFamily="34" charset="0"/>
              </a:rPr>
              <a:t> (the comparative degree)</a:t>
            </a:r>
            <a:endParaRPr lang="ru-RU" sz="2400" dirty="0">
              <a:solidFill>
                <a:srgbClr val="FF0000"/>
              </a:solidFill>
              <a:effectLst>
                <a:outerShdw blurRad="38100" dist="38100" dir="2700000" algn="tl">
                  <a:srgbClr val="000000"/>
                </a:outerShdw>
              </a:effectLst>
              <a:latin typeface="Arial Black" pitchFamily="34" charset="0"/>
            </a:endParaRPr>
          </a:p>
        </p:txBody>
      </p:sp>
    </p:spTree>
    <p:extLst>
      <p:ext uri="{BB962C8B-B14F-4D97-AF65-F5344CB8AC3E}">
        <p14:creationId xmlns:p14="http://schemas.microsoft.com/office/powerpoint/2010/main" val="25132692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971550"/>
            <a:ext cx="8229600" cy="5154613"/>
          </a:xfrm>
        </p:spPr>
        <p:txBody>
          <a:bodyPr>
            <a:normAutofit fontScale="92500" lnSpcReduction="10000"/>
          </a:bodyPr>
          <a:lstStyle/>
          <a:p>
            <a:pPr marL="0" indent="15875">
              <a:lnSpc>
                <a:spcPct val="90000"/>
              </a:lnSpc>
              <a:buFont typeface="Arial" charset="0"/>
              <a:buNone/>
            </a:pPr>
            <a:r>
              <a:rPr lang="en-US" sz="2400" b="1" dirty="0" smtClean="0">
                <a:solidFill>
                  <a:srgbClr val="000066"/>
                </a:solidFill>
              </a:rPr>
              <a:t>	Beautiful -  more beautiful – </a:t>
            </a:r>
            <a:r>
              <a:rPr lang="uk-UA" sz="2400" b="1" dirty="0" err="1" smtClean="0">
                <a:solidFill>
                  <a:srgbClr val="000066"/>
                </a:solidFill>
              </a:rPr>
              <a:t>the</a:t>
            </a:r>
            <a:r>
              <a:rPr lang="uk-UA" sz="2400" b="1" dirty="0" smtClean="0">
                <a:solidFill>
                  <a:schemeClr val="hlink"/>
                </a:solidFill>
              </a:rPr>
              <a:t> </a:t>
            </a:r>
            <a:r>
              <a:rPr lang="en-US" sz="2400" b="1" dirty="0" smtClean="0">
                <a:solidFill>
                  <a:srgbClr val="000066"/>
                </a:solidFill>
              </a:rPr>
              <a:t>most beautiful</a:t>
            </a:r>
            <a:endParaRPr lang="ru-RU" sz="2400" b="1" dirty="0" smtClean="0">
              <a:solidFill>
                <a:srgbClr val="000066"/>
              </a:solidFill>
            </a:endParaRPr>
          </a:p>
          <a:p>
            <a:pPr marL="0" indent="15875">
              <a:lnSpc>
                <a:spcPct val="90000"/>
              </a:lnSpc>
              <a:buFont typeface="Arial" charset="0"/>
              <a:buNone/>
            </a:pPr>
            <a:r>
              <a:rPr lang="en-US" sz="2400" dirty="0" smtClean="0"/>
              <a:t>	</a:t>
            </a:r>
            <a:r>
              <a:rPr lang="uk-UA" sz="2400" dirty="0" smtClean="0"/>
              <a:t>вродливий – вродливіший - найвродливіший</a:t>
            </a:r>
          </a:p>
          <a:p>
            <a:pPr marL="0" indent="15875">
              <a:lnSpc>
                <a:spcPct val="90000"/>
              </a:lnSpc>
              <a:buFont typeface="Arial" charset="0"/>
              <a:buNone/>
            </a:pPr>
            <a:endParaRPr lang="uk-UA" sz="2400" dirty="0" smtClean="0"/>
          </a:p>
          <a:p>
            <a:pPr marL="0" indent="15875" algn="just">
              <a:lnSpc>
                <a:spcPct val="90000"/>
              </a:lnSpc>
              <a:buFont typeface="Arial" charset="0"/>
              <a:buNone/>
            </a:pPr>
            <a:r>
              <a:rPr lang="uk-UA" sz="2400" dirty="0" smtClean="0"/>
              <a:t>Перед прикметниками у найвищому ступені завжди вживається означений артикль </a:t>
            </a:r>
            <a:r>
              <a:rPr lang="uk-UA" sz="2400" b="1" dirty="0" err="1" smtClean="0">
                <a:solidFill>
                  <a:schemeClr val="hlink"/>
                </a:solidFill>
              </a:rPr>
              <a:t>the</a:t>
            </a:r>
            <a:r>
              <a:rPr lang="uk-UA" sz="2400" b="1" dirty="0" smtClean="0"/>
              <a:t>.</a:t>
            </a:r>
            <a:endParaRPr lang="uk-UA" sz="2400" dirty="0" smtClean="0"/>
          </a:p>
          <a:p>
            <a:pPr marL="0" indent="15875">
              <a:lnSpc>
                <a:spcPct val="90000"/>
              </a:lnSpc>
              <a:buFont typeface="Arial" charset="0"/>
              <a:buNone/>
            </a:pPr>
            <a:r>
              <a:rPr lang="ru-RU" sz="2400" b="1" dirty="0" smtClean="0"/>
              <a:t>                            </a:t>
            </a:r>
            <a:endParaRPr lang="en-US" sz="2400" b="1" dirty="0" smtClean="0"/>
          </a:p>
          <a:p>
            <a:pPr marL="0" indent="15875">
              <a:lnSpc>
                <a:spcPct val="90000"/>
              </a:lnSpc>
              <a:buFont typeface="Arial" charset="0"/>
              <a:buNone/>
            </a:pPr>
            <a:r>
              <a:rPr lang="en-US" sz="2400" b="1" dirty="0" smtClean="0"/>
              <a:t>		</a:t>
            </a:r>
            <a:r>
              <a:rPr lang="en-US" sz="2400" dirty="0" smtClean="0"/>
              <a:t>February is </a:t>
            </a:r>
            <a:r>
              <a:rPr lang="en-US" sz="2400" b="1" dirty="0" smtClean="0">
                <a:solidFill>
                  <a:srgbClr val="000066"/>
                </a:solidFill>
              </a:rPr>
              <a:t>the shortest</a:t>
            </a:r>
            <a:r>
              <a:rPr lang="en-US" sz="2400" dirty="0" smtClean="0"/>
              <a:t> month of the year. </a:t>
            </a:r>
            <a:endParaRPr lang="ru-RU" sz="2400" dirty="0" smtClean="0"/>
          </a:p>
          <a:p>
            <a:pPr marL="0" indent="15875">
              <a:lnSpc>
                <a:spcPct val="90000"/>
              </a:lnSpc>
              <a:buFont typeface="Arial" charset="0"/>
              <a:buNone/>
            </a:pPr>
            <a:r>
              <a:rPr lang="en-US" sz="2400" dirty="0" smtClean="0"/>
              <a:t>		He was </a:t>
            </a:r>
            <a:r>
              <a:rPr lang="en-US" sz="2400" b="1" dirty="0" smtClean="0">
                <a:solidFill>
                  <a:srgbClr val="000066"/>
                </a:solidFill>
              </a:rPr>
              <a:t>the best</a:t>
            </a:r>
            <a:r>
              <a:rPr lang="en-US" sz="2400" dirty="0" smtClean="0"/>
              <a:t> pupil in our class.</a:t>
            </a:r>
            <a:endParaRPr lang="ru-RU" sz="2400" dirty="0" smtClean="0"/>
          </a:p>
          <a:p>
            <a:pPr marL="0" indent="15875">
              <a:lnSpc>
                <a:spcPct val="90000"/>
              </a:lnSpc>
              <a:buFont typeface="Arial" charset="0"/>
              <a:buNone/>
            </a:pPr>
            <a:endParaRPr lang="ru-RU" sz="2400" dirty="0" smtClean="0"/>
          </a:p>
          <a:p>
            <a:pPr marL="0" indent="15875" algn="just">
              <a:lnSpc>
                <a:spcPct val="90000"/>
              </a:lnSpc>
              <a:buFont typeface="Arial" charset="0"/>
              <a:buNone/>
            </a:pPr>
            <a:r>
              <a:rPr lang="uk-UA" sz="2400" dirty="0" smtClean="0"/>
              <a:t>Ступені порівняння прикметників </a:t>
            </a:r>
            <a:r>
              <a:rPr lang="uk-UA" sz="2400" b="1" dirty="0" err="1" smtClean="0">
                <a:solidFill>
                  <a:schemeClr val="hlink"/>
                </a:solidFill>
              </a:rPr>
              <a:t>good</a:t>
            </a:r>
            <a:r>
              <a:rPr lang="uk-UA" sz="2400" b="1" dirty="0" smtClean="0">
                <a:solidFill>
                  <a:schemeClr val="hlink"/>
                </a:solidFill>
              </a:rPr>
              <a:t>, </a:t>
            </a:r>
            <a:r>
              <a:rPr lang="uk-UA" sz="2400" b="1" dirty="0" err="1" smtClean="0">
                <a:solidFill>
                  <a:schemeClr val="hlink"/>
                </a:solidFill>
              </a:rPr>
              <a:t>bad</a:t>
            </a:r>
            <a:r>
              <a:rPr lang="uk-UA" sz="2400" b="1" dirty="0" smtClean="0">
                <a:solidFill>
                  <a:schemeClr val="hlink"/>
                </a:solidFill>
              </a:rPr>
              <a:t>, </a:t>
            </a:r>
            <a:r>
              <a:rPr lang="uk-UA" sz="2400" b="1" dirty="0" err="1" smtClean="0">
                <a:solidFill>
                  <a:schemeClr val="hlink"/>
                </a:solidFill>
              </a:rPr>
              <a:t>little</a:t>
            </a:r>
            <a:r>
              <a:rPr lang="uk-UA" sz="2400" dirty="0" smtClean="0"/>
              <a:t> утворюються не за правилом</a:t>
            </a:r>
            <a:r>
              <a:rPr lang="ru-RU" sz="2400" dirty="0" smtClean="0"/>
              <a:t>.</a:t>
            </a:r>
          </a:p>
          <a:p>
            <a:pPr marL="0" indent="15875">
              <a:lnSpc>
                <a:spcPct val="80000"/>
              </a:lnSpc>
              <a:buFont typeface="Arial" charset="0"/>
              <a:buNone/>
            </a:pPr>
            <a:r>
              <a:rPr lang="ru-RU" sz="2400" dirty="0" smtClean="0"/>
              <a:t> </a:t>
            </a:r>
          </a:p>
          <a:p>
            <a:pPr marL="0" indent="15875">
              <a:lnSpc>
                <a:spcPct val="80000"/>
              </a:lnSpc>
              <a:buFont typeface="Arial" charset="0"/>
              <a:buNone/>
            </a:pPr>
            <a:r>
              <a:rPr lang="en-US" sz="2400" b="1" dirty="0" smtClean="0"/>
              <a:t>		</a:t>
            </a:r>
            <a:r>
              <a:rPr lang="en-US" sz="2400" b="1" dirty="0" smtClean="0">
                <a:solidFill>
                  <a:srgbClr val="000066"/>
                </a:solidFill>
              </a:rPr>
              <a:t>Good  -   better - the best</a:t>
            </a:r>
            <a:endParaRPr lang="ru-RU" sz="2400" b="1" dirty="0" smtClean="0">
              <a:solidFill>
                <a:srgbClr val="000066"/>
              </a:solidFill>
            </a:endParaRPr>
          </a:p>
          <a:p>
            <a:pPr marL="0" indent="15875">
              <a:lnSpc>
                <a:spcPct val="80000"/>
              </a:lnSpc>
              <a:buFont typeface="Arial" charset="0"/>
              <a:buNone/>
            </a:pPr>
            <a:r>
              <a:rPr lang="en-US" sz="2400" b="1" dirty="0" smtClean="0">
                <a:solidFill>
                  <a:srgbClr val="000066"/>
                </a:solidFill>
              </a:rPr>
              <a:t>		Bad  -  worse  - the worst </a:t>
            </a:r>
            <a:endParaRPr lang="ru-RU" sz="2400" b="1" dirty="0" smtClean="0">
              <a:solidFill>
                <a:srgbClr val="000066"/>
              </a:solidFill>
            </a:endParaRPr>
          </a:p>
          <a:p>
            <a:pPr marL="0" indent="15875">
              <a:lnSpc>
                <a:spcPct val="80000"/>
              </a:lnSpc>
              <a:buFont typeface="Arial" charset="0"/>
              <a:buNone/>
            </a:pPr>
            <a:r>
              <a:rPr lang="en-US" sz="2400" b="1" dirty="0" smtClean="0">
                <a:solidFill>
                  <a:srgbClr val="000066"/>
                </a:solidFill>
              </a:rPr>
              <a:t>		Little  -  less  - the least</a:t>
            </a:r>
            <a:endParaRPr lang="ru-RU" sz="2400" b="1" dirty="0" smtClean="0">
              <a:solidFill>
                <a:srgbClr val="000066"/>
              </a:solidFill>
            </a:endParaRPr>
          </a:p>
          <a:p>
            <a:pPr marL="0" indent="15875">
              <a:lnSpc>
                <a:spcPct val="80000"/>
              </a:lnSpc>
              <a:buFont typeface="Arial" charset="0"/>
              <a:buNone/>
            </a:pPr>
            <a:r>
              <a:rPr lang="en-US" sz="2200" dirty="0" smtClean="0"/>
              <a:t> </a:t>
            </a:r>
            <a:endParaRPr lang="ru-RU" sz="2200" dirty="0" smtClean="0"/>
          </a:p>
          <a:p>
            <a:pPr marL="0" indent="15875">
              <a:lnSpc>
                <a:spcPct val="80000"/>
              </a:lnSpc>
            </a:pPr>
            <a:endParaRPr lang="ru-RU" sz="2200" dirty="0" smtClean="0"/>
          </a:p>
        </p:txBody>
      </p:sp>
      <p:sp>
        <p:nvSpPr>
          <p:cNvPr id="15364" name="Заголовок 1"/>
          <p:cNvSpPr>
            <a:spLocks/>
          </p:cNvSpPr>
          <p:nvPr/>
        </p:nvSpPr>
        <p:spPr bwMode="auto">
          <a:xfrm>
            <a:off x="468313" y="-171450"/>
            <a:ext cx="8229600" cy="1143000"/>
          </a:xfrm>
          <a:prstGeom prst="rect">
            <a:avLst/>
          </a:prstGeom>
          <a:noFill/>
          <a:ln w="9525">
            <a:noFill/>
            <a:miter lim="800000"/>
            <a:headEnd/>
            <a:tailEnd/>
          </a:ln>
        </p:spPr>
        <p:txBody>
          <a:bodyPr anchor="ctr"/>
          <a:lstStyle/>
          <a:p>
            <a:pPr algn="ctr"/>
            <a:r>
              <a:rPr lang="ru-RU" sz="2400">
                <a:solidFill>
                  <a:srgbClr val="FF0000"/>
                </a:solidFill>
                <a:effectLst>
                  <a:outerShdw blurRad="38100" dist="38100" dir="2700000" algn="tl">
                    <a:srgbClr val="000000"/>
                  </a:outerShdw>
                </a:effectLst>
                <a:latin typeface="Arial Black" pitchFamily="34" charset="0"/>
              </a:rPr>
              <a:t>Вищий ступінь</a:t>
            </a:r>
            <a:r>
              <a:rPr lang="en-US" sz="2400">
                <a:solidFill>
                  <a:srgbClr val="FF0000"/>
                </a:solidFill>
                <a:effectLst>
                  <a:outerShdw blurRad="38100" dist="38100" dir="2700000" algn="tl">
                    <a:srgbClr val="000000"/>
                  </a:outerShdw>
                </a:effectLst>
                <a:latin typeface="Arial Black" pitchFamily="34" charset="0"/>
              </a:rPr>
              <a:t> (the comparative degree)</a:t>
            </a:r>
            <a:endParaRPr lang="ru-RU" sz="2400">
              <a:solidFill>
                <a:srgbClr val="FF0000"/>
              </a:solidFill>
              <a:effectLst>
                <a:outerShdw blurRad="38100" dist="38100" dir="2700000" algn="tl">
                  <a:srgbClr val="000000"/>
                </a:outerShdw>
              </a:effectLst>
              <a:latin typeface="Arial Black" pitchFamily="34" charset="0"/>
            </a:endParaRPr>
          </a:p>
        </p:txBody>
      </p:sp>
    </p:spTree>
    <p:extLst>
      <p:ext uri="{BB962C8B-B14F-4D97-AF65-F5344CB8AC3E}">
        <p14:creationId xmlns:p14="http://schemas.microsoft.com/office/powerpoint/2010/main" val="20689847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161223" y="4372840"/>
            <a:ext cx="4982777" cy="2485160"/>
          </a:xfrm>
          <a:prstGeom prst="rect">
            <a:avLst/>
          </a:prstGeom>
          <a:ln>
            <a:noFill/>
          </a:ln>
          <a:effectLst>
            <a:softEdge rad="112500"/>
          </a:effectLst>
        </p:spPr>
      </p:pic>
      <p:sp>
        <p:nvSpPr>
          <p:cNvPr id="3" name="Заголовок 2"/>
          <p:cNvSpPr>
            <a:spLocks noGrp="1"/>
          </p:cNvSpPr>
          <p:nvPr>
            <p:ph type="title"/>
          </p:nvPr>
        </p:nvSpPr>
        <p:spPr/>
        <p:txBody>
          <a:bodyPr/>
          <a:lstStyle/>
          <a:p>
            <a:r>
              <a:rPr lang="uk-UA" sz="800" dirty="0" smtClean="0">
                <a:solidFill>
                  <a:schemeClr val="bg1"/>
                </a:solidFill>
              </a:rPr>
              <a:t>.</a:t>
            </a:r>
            <a:endParaRPr lang="ru-RU" sz="800" dirty="0">
              <a:solidFill>
                <a:schemeClr val="bg1"/>
              </a:solidFill>
            </a:endParaRPr>
          </a:p>
        </p:txBody>
      </p:sp>
      <p:sp>
        <p:nvSpPr>
          <p:cNvPr id="4" name="Текст 3"/>
          <p:cNvSpPr>
            <a:spLocks noGrp="1"/>
          </p:cNvSpPr>
          <p:nvPr>
            <p:ph type="body" idx="1"/>
          </p:nvPr>
        </p:nvSpPr>
        <p:spPr>
          <a:xfrm>
            <a:off x="722313" y="332656"/>
            <a:ext cx="7772400" cy="6220544"/>
          </a:xfrm>
        </p:spPr>
        <p:txBody>
          <a:bodyPr>
            <a:noAutofit/>
          </a:bodyPr>
          <a:lstStyle/>
          <a:p>
            <a:r>
              <a:rPr lang="uk-UA" sz="1800" dirty="0" smtClean="0"/>
              <a:t> </a:t>
            </a:r>
            <a:r>
              <a:rPr lang="uk-UA" sz="1800" dirty="0"/>
              <a:t>Закріплення граматичного та лексичного матеріалу шляхом письмового </a:t>
            </a:r>
            <a:r>
              <a:rPr lang="uk-UA" sz="1800" dirty="0" smtClean="0"/>
              <a:t>  виконання </a:t>
            </a:r>
            <a:r>
              <a:rPr lang="uk-UA" sz="1800" dirty="0"/>
              <a:t>вправ.</a:t>
            </a:r>
          </a:p>
          <a:p>
            <a:pPr lvl="0"/>
            <a:r>
              <a:rPr lang="uk-UA" sz="1800" dirty="0" smtClean="0"/>
              <a:t> а)  </a:t>
            </a:r>
            <a:r>
              <a:rPr lang="en-US" sz="1800" dirty="0" smtClean="0"/>
              <a:t>Translate into English.</a:t>
            </a:r>
            <a:endParaRPr lang="ru-RU" sz="1800" dirty="0" smtClean="0"/>
          </a:p>
          <a:p>
            <a:pPr lvl="0"/>
            <a:r>
              <a:rPr lang="uk-UA" sz="1800" dirty="0" smtClean="0"/>
              <a:t>  в)  </a:t>
            </a:r>
            <a:r>
              <a:rPr lang="en-US" sz="1800" dirty="0" smtClean="0"/>
              <a:t>Write down the translation.</a:t>
            </a:r>
            <a:endParaRPr lang="ru-RU" sz="1800" dirty="0" smtClean="0"/>
          </a:p>
          <a:p>
            <a:pPr lvl="0"/>
            <a:r>
              <a:rPr lang="uk-UA" sz="1800" dirty="0" smtClean="0"/>
              <a:t>1)Найшвидший спосіб подорожувати – літаком.</a:t>
            </a:r>
            <a:endParaRPr lang="ru-RU" sz="1800" dirty="0" smtClean="0"/>
          </a:p>
          <a:p>
            <a:pPr lvl="0"/>
            <a:r>
              <a:rPr lang="uk-UA" sz="1800" dirty="0" smtClean="0"/>
              <a:t>2)Я люблю подорожувати літаком, а мій друг - поїздом.</a:t>
            </a:r>
            <a:endParaRPr lang="ru-RU" sz="1800" dirty="0" smtClean="0"/>
          </a:p>
          <a:p>
            <a:pPr lvl="0"/>
            <a:r>
              <a:rPr lang="uk-UA" sz="1800" dirty="0" smtClean="0"/>
              <a:t>3)Подорожі поїздом мають свої переваги.</a:t>
            </a:r>
            <a:endParaRPr lang="ru-RU" sz="1800" dirty="0" smtClean="0"/>
          </a:p>
          <a:p>
            <a:pPr lvl="0"/>
            <a:r>
              <a:rPr lang="uk-UA" sz="1800" dirty="0" smtClean="0"/>
              <a:t>4)Ви можете бачити країну, по якій подорожуєте.</a:t>
            </a:r>
            <a:endParaRPr lang="ru-RU" sz="1800" dirty="0" smtClean="0"/>
          </a:p>
          <a:p>
            <a:pPr lvl="0"/>
            <a:r>
              <a:rPr lang="uk-UA" sz="1800" dirty="0" smtClean="0"/>
              <a:t>5)Ви любите подорожувати автомобілем</a:t>
            </a:r>
            <a:r>
              <a:rPr lang="en-US" sz="1800" dirty="0" smtClean="0"/>
              <a:t>?</a:t>
            </a:r>
            <a:endParaRPr lang="ru-RU" sz="1800" dirty="0" smtClean="0"/>
          </a:p>
          <a:p>
            <a:pPr lvl="0"/>
            <a:r>
              <a:rPr lang="uk-UA" sz="1800" dirty="0" smtClean="0"/>
              <a:t>6)Який найшвидший спосіб подорожування</a:t>
            </a:r>
            <a:r>
              <a:rPr lang="ru-RU" sz="1800" dirty="0" smtClean="0"/>
              <a:t>?</a:t>
            </a:r>
            <a:r>
              <a:rPr lang="uk-UA" sz="1800" dirty="0" smtClean="0"/>
              <a:t> – Літаком.</a:t>
            </a:r>
            <a:endParaRPr lang="ru-RU" sz="1800" dirty="0" smtClean="0"/>
          </a:p>
          <a:p>
            <a:pPr lvl="0"/>
            <a:r>
              <a:rPr lang="uk-UA" sz="1800" dirty="0" smtClean="0"/>
              <a:t>7)Що більше подобається: подорожувати теплоходом чи літаком</a:t>
            </a:r>
            <a:r>
              <a:rPr lang="ru-RU" sz="1800" dirty="0" smtClean="0"/>
              <a:t>?</a:t>
            </a:r>
          </a:p>
          <a:p>
            <a:endParaRPr lang="ru-RU" sz="1800" dirty="0"/>
          </a:p>
        </p:txBody>
      </p:sp>
      <p:pic>
        <p:nvPicPr>
          <p:cNvPr id="2051" name="Picture 3"/>
          <p:cNvPicPr>
            <a:picLocks noChangeAspect="1" noChangeArrowheads="1"/>
          </p:cNvPicPr>
          <p:nvPr/>
        </p:nvPicPr>
        <p:blipFill>
          <a:blip r:embed="rId3"/>
          <a:srcRect/>
          <a:stretch>
            <a:fillRect/>
          </a:stretch>
        </p:blipFill>
        <p:spPr bwMode="auto">
          <a:xfrm>
            <a:off x="0" y="3810000"/>
            <a:ext cx="3962400" cy="2634262"/>
          </a:xfrm>
          <a:prstGeom prst="rect">
            <a:avLst/>
          </a:prstGeom>
          <a:ln>
            <a:noFill/>
          </a:ln>
          <a:effectLst>
            <a:softEdge rad="112500"/>
          </a:effectLst>
        </p:spPr>
      </p:pic>
    </p:spTree>
    <p:extLst>
      <p:ext uri="{BB962C8B-B14F-4D97-AF65-F5344CB8AC3E}">
        <p14:creationId xmlns:p14="http://schemas.microsoft.com/office/powerpoint/2010/main" val="4200066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4" name="Заголовок 3"/>
          <p:cNvSpPr>
            <a:spLocks noGrp="1"/>
          </p:cNvSpPr>
          <p:nvPr>
            <p:ph type="title"/>
          </p:nvPr>
        </p:nvSpPr>
        <p:spPr>
          <a:xfrm>
            <a:off x="304800" y="228600"/>
            <a:ext cx="8229600" cy="4953000"/>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uk-UA"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uk-UA" sz="2200" dirty="0">
                <a:solidFill>
                  <a:schemeClr val="bg1"/>
                </a:solidFill>
              </a:rPr>
              <a:t>Головній етап – говоріння. Студенти повинні висловити свою точку зору. Приклад –  «Чому ви надаєте перевагу тому чи іншому виду транспорту».</a:t>
            </a:r>
            <a:br>
              <a:rPr lang="uk-UA" sz="2200" dirty="0">
                <a:solidFill>
                  <a:schemeClr val="bg1"/>
                </a:solidFill>
              </a:rPr>
            </a:br>
            <a:r>
              <a:rPr lang="ru-RU" sz="2200" dirty="0">
                <a:solidFill>
                  <a:schemeClr val="bg1"/>
                </a:solidFill>
              </a:rPr>
              <a:t/>
            </a:r>
            <a:br>
              <a:rPr lang="ru-RU" sz="2200" dirty="0">
                <a:solidFill>
                  <a:schemeClr val="bg1"/>
                </a:solidFill>
              </a:rPr>
            </a:br>
            <a:r>
              <a:rPr lang="uk-UA"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700" b="1" spc="50" dirty="0" smtClean="0">
                <a:ln w="11430">
                  <a:solidFill>
                    <a:srgbClr val="FF0000"/>
                  </a:solidFill>
                </a:ln>
                <a:solidFill>
                  <a:srgbClr val="FF0000"/>
                </a:solidFill>
                <a:effectLst>
                  <a:outerShdw blurRad="76200" dist="50800" dir="5400000" algn="tl" rotWithShape="0">
                    <a:srgbClr val="000000">
                      <a:alpha val="65000"/>
                    </a:srgbClr>
                  </a:outerShdw>
                </a:effectLst>
              </a:rPr>
              <a:t>Travelling by train is slower than by plane, but it nevertheless has its advantages. You can see the country you are travelling trough and not only the clouds as you flying. There are sleepers and dining- cars in passenger trains which make even the longest journey enjoyable. Some people like to travel by ship and enjoy a sea voyage or a river trip.</a:t>
            </a:r>
            <a:r>
              <a:rPr lang="ru-RU" sz="27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ru-RU" sz="27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ru-RU" sz="27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826141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260648"/>
            <a:ext cx="8507288" cy="6048712"/>
          </a:xfrm>
        </p:spPr>
        <p:txBody>
          <a:bodyPr/>
          <a:lstStyle/>
          <a:p>
            <a:pPr marL="137160" indent="0">
              <a:buNone/>
            </a:pPr>
            <a:r>
              <a:rPr lang="uk-UA" dirty="0" smtClean="0"/>
              <a:t>У процесі навчання доцільно використовувати такі методи, при яких у студентів розвивається бажання до творчої продуктивної праці та мотивації до самостійної та пошукової діяльності. Приклад – підготовка презентацій за темами занять. </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356992"/>
            <a:ext cx="3251200" cy="243840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56992"/>
            <a:ext cx="3251200" cy="2438400"/>
          </a:xfrm>
          <a:prstGeom prst="rect">
            <a:avLst/>
          </a:prstGeom>
        </p:spPr>
      </p:pic>
      <p:sp>
        <p:nvSpPr>
          <p:cNvPr id="6" name="TextBox 5"/>
          <p:cNvSpPr txBox="1"/>
          <p:nvPr/>
        </p:nvSpPr>
        <p:spPr>
          <a:xfrm>
            <a:off x="2771800" y="2550094"/>
            <a:ext cx="2478499" cy="461665"/>
          </a:xfrm>
          <a:prstGeom prst="rect">
            <a:avLst/>
          </a:prstGeom>
          <a:noFill/>
        </p:spPr>
        <p:txBody>
          <a:bodyPr wrap="none" rtlCol="0">
            <a:spAutoFit/>
          </a:bodyPr>
          <a:lstStyle/>
          <a:p>
            <a:pPr algn="ctr"/>
            <a:r>
              <a:rPr lang="uk-UA" sz="2400" i="1" dirty="0" smtClean="0"/>
              <a:t>Тема «Подорож»</a:t>
            </a:r>
            <a:endParaRPr lang="ru-RU" sz="2400" i="1" dirty="0"/>
          </a:p>
        </p:txBody>
      </p:sp>
      <p:sp>
        <p:nvSpPr>
          <p:cNvPr id="2" name="TextBox 1"/>
          <p:cNvSpPr txBox="1"/>
          <p:nvPr/>
        </p:nvSpPr>
        <p:spPr>
          <a:xfrm>
            <a:off x="1523469" y="6017174"/>
            <a:ext cx="1370503" cy="369332"/>
          </a:xfrm>
          <a:prstGeom prst="rect">
            <a:avLst/>
          </a:prstGeom>
          <a:noFill/>
        </p:spPr>
        <p:txBody>
          <a:bodyPr wrap="none" rtlCol="0">
            <a:spAutoFit/>
          </a:bodyPr>
          <a:lstStyle/>
          <a:p>
            <a:r>
              <a:rPr lang="uk-UA" i="1" dirty="0" smtClean="0"/>
              <a:t>Братислава</a:t>
            </a:r>
            <a:endParaRPr lang="ru-RU" i="1" dirty="0"/>
          </a:p>
        </p:txBody>
      </p:sp>
      <p:sp>
        <p:nvSpPr>
          <p:cNvPr id="7" name="TextBox 6"/>
          <p:cNvSpPr txBox="1"/>
          <p:nvPr/>
        </p:nvSpPr>
        <p:spPr>
          <a:xfrm>
            <a:off x="6084168" y="6031990"/>
            <a:ext cx="729687" cy="369332"/>
          </a:xfrm>
          <a:prstGeom prst="rect">
            <a:avLst/>
          </a:prstGeom>
          <a:noFill/>
        </p:spPr>
        <p:txBody>
          <a:bodyPr wrap="none" rtlCol="0">
            <a:spAutoFit/>
          </a:bodyPr>
          <a:lstStyle/>
          <a:p>
            <a:r>
              <a:rPr lang="uk-UA" i="1" dirty="0" smtClean="0"/>
              <a:t>Львів</a:t>
            </a:r>
            <a:endParaRPr lang="ru-RU" i="1" dirty="0"/>
          </a:p>
        </p:txBody>
      </p:sp>
    </p:spTree>
    <p:extLst>
      <p:ext uri="{BB962C8B-B14F-4D97-AF65-F5344CB8AC3E}">
        <p14:creationId xmlns:p14="http://schemas.microsoft.com/office/powerpoint/2010/main" val="3476814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Апекс">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Апекс">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Апекс">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490</TotalTime>
  <Words>1056</Words>
  <Application>Microsoft Office PowerPoint</Application>
  <PresentationFormat>Экран (4:3)</PresentationFormat>
  <Paragraphs>136</Paragraphs>
  <Slides>47</Slides>
  <Notes>2</Notes>
  <HiddenSlides>0</HiddenSlides>
  <MMClips>0</MMClips>
  <ScaleCrop>false</ScaleCrop>
  <HeadingPairs>
    <vt:vector size="4" baseType="variant">
      <vt:variant>
        <vt:lpstr>Тема</vt:lpstr>
      </vt:variant>
      <vt:variant>
        <vt:i4>1</vt:i4>
      </vt:variant>
      <vt:variant>
        <vt:lpstr>Заголовки слайдов</vt:lpstr>
      </vt:variant>
      <vt:variant>
        <vt:i4>47</vt:i4>
      </vt:variant>
    </vt:vector>
  </HeadingPairs>
  <TitlesOfParts>
    <vt:vector size="48" baseType="lpstr">
      <vt:lpstr>Апекс</vt:lpstr>
      <vt:lpstr>Презентация PowerPoint</vt:lpstr>
      <vt:lpstr>Презентация PowerPoint</vt:lpstr>
      <vt:lpstr>Презентация PowerPoint</vt:lpstr>
      <vt:lpstr>  На кожному занятті приділяється час для розгляду граматичного матеріалу. Приклад-ступені порівняння прикметників: Ступені порівняння прикметників Вищий ступінь (the comparative degree)</vt:lpstr>
      <vt:lpstr>Презентация PowerPoint</vt:lpstr>
      <vt:lpstr>Презентация PowerPoint</vt:lpstr>
      <vt:lpstr>.</vt:lpstr>
      <vt:lpstr> Головній етап – говоріння. Студенти повинні висловити свою точку зору. Приклад –  «Чому ви надаєте перевагу тому чи іншому виду транспорту».     Travelling by train is slower than by plane, but it nevertheless has its advantages. You can see the country you are travelling trough and not only the clouds as you flying. There are sleepers and dining- cars in passenger trains which make even the longest journey enjoyable. Some people like to travel by ship and enjoy a sea voyage or a river trip. </vt:lpstr>
      <vt:lpstr>Презентация PowerPoint</vt:lpstr>
      <vt:lpstr>Презентация PowerPoint</vt:lpstr>
      <vt:lpstr>Екскурсія студентів до Львова </vt:lpstr>
      <vt:lpstr>Презентация PowerPoint</vt:lpstr>
      <vt:lpstr>Презентация PowerPoint</vt:lpstr>
      <vt:lpstr>Krakow is one of the oldest Poland town</vt:lpstr>
      <vt:lpstr>The Eiffel Tower, by far Paris' most famous monument, averages over six million visitors per year and more than 200 million since its construction.  Ейфелева вежа найбільш відома споруда в Парижі,яку відвідує більш ніж 6 мільйонів туристів за рік та 200 мільйонів з моменту її будівництва.</vt:lpstr>
      <vt:lpstr>Mickey Mouse is the best symbol of Disneyland Park.  Міккі Маус - найвідоміший символ Діснейленду. </vt:lpstr>
      <vt:lpstr>Подорож до Чехії</vt:lpstr>
      <vt:lpstr>Подорож до Угорщини (Будапешт)</vt:lpstr>
      <vt:lpstr>Презентация PowerPoint</vt:lpstr>
      <vt:lpstr>Конкурс «Пісочна   Фантазія»</vt:lpstr>
      <vt:lpstr>Екскурсія до заповідника «Асканія Нова»</vt:lpstr>
      <vt:lpstr>Презентация PowerPoint</vt:lpstr>
      <vt:lpstr>Гр. Л-11 в Харківському художньому музеї</vt:lpstr>
      <vt:lpstr>Закріплення матеріалу «Захист навколишнього середовища». Екскурсія до Безлюдівських очисних споруд та знайомство з лабораторією – майбутнє місце роботи лаборантів (гр.Л-01).</vt:lpstr>
      <vt:lpstr>Екскурсія до Харківського Історичного Музею  (група М-01) Узагальнення теми «Харківщина»</vt:lpstr>
      <vt:lpstr>Виховний захід «Молодь шанує ветеранів» Конкурс « Інсценованої пісні»</vt:lpstr>
      <vt:lpstr>Участь групи Л-01 (2011р.) Свято «Золота осінь»</vt:lpstr>
      <vt:lpstr>Проведення свята «Масляна» в коледжі (гр.Л-01)</vt:lpstr>
      <vt:lpstr>Розвиток всебічно розвинутої особистості студента неможливо без відвідування театрів. </vt:lpstr>
      <vt:lpstr>Проведення виховних заходів з залученням працівників бібліотеки ХБМК та дитячої та юнацької бібліотеки (зустріч з молодими письменниками Харківщини)</vt:lpstr>
      <vt:lpstr>Студенти в бібліотеці</vt:lpstr>
      <vt:lpstr>Виховний захід  до Дня Європейських Мов, де студенти презентували свої вірші українською, російською, англійською, французькою мовами, на який була запрошена молода харківська письменниця Юлія Максімейко (вересень 2012 року).</vt:lpstr>
      <vt:lpstr>Неодмінною складовою є культура мовлення, де дуже важливим є правильність та ефективність застосування методичних прийомів. Це – діалоги, полілоги та ділова гра, групова робота.  Приклад – робота в групах «Національна кухня різних країн».   </vt:lpstr>
      <vt:lpstr>Підготовка презентації з теми «Національні страви» English Dinner</vt:lpstr>
      <vt:lpstr>Traditional meal</vt:lpstr>
      <vt:lpstr>Робота в групах. Захист теми «Україна». Демонстрація презентацій.</vt:lpstr>
      <vt:lpstr>Проведення олімпіади з англійської мови серед груп нового набору М-01 – М-04, Л-01 – Ф-01</vt:lpstr>
      <vt:lpstr>Нагородження переможців олімпіади з англійської мови (2013-2014 навчального року)</vt:lpstr>
      <vt:lpstr>Демонстрація студентами презентацій подорожей групи НДТРС на відкритому заході “Travelling is our world”</vt:lpstr>
      <vt:lpstr>Інсценування діалогів та полілогів на відкритому заході (гр.М-01, Л-01)</vt:lpstr>
      <vt:lpstr>Сучасне життя тінейджера неможливе без запального танцю (гр.Л-01)</vt:lpstr>
      <vt:lpstr>Педагогічний досвід доповідала:  - на засіданні П(Ц)МК іноземних та латинської мов ХМК№1, - на засіданні регіонального методичного об'єднання викладачів загальноосвітніх та гуманітарних дисциплін ВМНЗ I-II р. а. Харківського регіону, - на засіданні міського методичного об'єднання викладачів іноземних мов Харківського регіону, - на засіданні школи молодого викладача, - на засіданні методичної ради ХМК№1. </vt:lpstr>
      <vt:lpstr>Приймала участь в різних науково – практичних конференціях: 1. Психолого-педагогічні проблеми в ХНПУ ім. Г.С.Сковороди                    (7-8.10.2011р.) Стаття «Компетентністний підхід та гуманістична модель професійної підготовки молодшого медичного спеціаліста у ХМК№1». 2.Психилого – педагогічні проблеми становлення сучасного фахівця в ХНЕУ (15-16. 05.13р.) Стаття «Формування у студентів-медиків досвіду міжкультурної комунікації під час навчання в ХМК№1.  3.Шляхи реформування та розвитку медичної освіти у ВНЗ I – II р. а. Харківського регіону за 20 років незалежності України. Успіхи та досягнення в ХБМК№1 (25.01.12р.). Стаття «Сучасні форми та засоби технологічного та методологічного забезпечення вивчення іноземної мови для підготовки молодших медичних спеціалістів». 4. Квітнева студентська науково-практична конференція 2010 р. за підсумками роботи НДТРС іноземних мов English Bridge доповідь «Золота підкова Львівщини». 5.Відвідала  обласну науково-практичну конференцію в ХМК№1 «Сучасні педагогічні технології в системі підготовки молодших медичних спеціалістів». 6. Взяла участь у роботі науково-методичного семінару «Поєднання інноваційних і традиційних технологій навчання українській та іноземним мовам я к чинник забезпечення дієвості знань» (28.10.2011р.). 7. Взяла участь у роботі науково-методичної  конференції педагогічних працівників за темою « Удосконалення навчання іноземними мовами, як запорука забезпечення якості підготовки молодших спеціалістів та їх конкурентоспроможності на ринку праці». ХІПТ (21.02.2014р.) . </vt:lpstr>
      <vt:lpstr>Робота сучасного викладача неможлива без удосконалення професійної майстерності. Фахова майстерність підвищується курсами кваліфікації та різноматними тренінгами, підготовкою конференцій та участю у семінарах.   Пройшла курси: - підвищення кваліфікації в «Харківській академії неперервної освіти»(21.02 – 16.03.12 р.) за фахом англійська мова; - підвищення кваліфікації в ХМАПО( 2009-2010рр.) за фахом англійська мова за профспрямуванням.  Прийняла участь у тренінговому семінарі «Впровадження сучасних освітніх технологій у викладання англійської мови» 12-13 грудня 2013р. В Харківській гуманітарній педагогічній академії.  Прийняла участь у роботі науково-методичного семінару в ХТЕІ «Поєднання інноваційних і традиційних технологій навчання українській та іноземним мовам як чинник забезпечення дієвості знань» 2011р. . </vt:lpstr>
      <vt:lpstr>Участь у семінарі «Впровадження сучасних освітніх технологій у викладання англійської мови». Харківська педагогічна гуманітарна академія. 12.12.2013р.</vt:lpstr>
      <vt:lpstr>За звітний період працювала керівником академічних груп М-01 – М-21(2009-2011рр.),Л-01 – Л-11 (2011-2013рр.), Л-01(2013-2014рр.)</vt:lpstr>
      <vt:lpstr>М-01 – М-21(2009-2011рр.)</vt:lpstr>
    </vt:vector>
  </TitlesOfParts>
  <Company>SPecialiST RePack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Юльчёнок</dc:creator>
  <cp:lastModifiedBy>Юльчёнок</cp:lastModifiedBy>
  <cp:revision>39</cp:revision>
  <dcterms:created xsi:type="dcterms:W3CDTF">2014-02-16T19:25:01Z</dcterms:created>
  <dcterms:modified xsi:type="dcterms:W3CDTF">2014-02-20T00:39:24Z</dcterms:modified>
</cp:coreProperties>
</file>